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slideLayouts/slideLayout6.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2.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Masters/notesMaster1.xml" ContentType="application/vnd.openxmlformats-officedocument.presentationml.notesMaster+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45"/>
  </p:notesMasterIdLst>
  <p:sldIdLst>
    <p:sldId id="266" r:id="rId2"/>
    <p:sldId id="284" r:id="rId3"/>
    <p:sldId id="285" r:id="rId4"/>
    <p:sldId id="286" r:id="rId5"/>
    <p:sldId id="287" r:id="rId6"/>
    <p:sldId id="288" r:id="rId7"/>
    <p:sldId id="289" r:id="rId8"/>
    <p:sldId id="290" r:id="rId9"/>
    <p:sldId id="291" r:id="rId10"/>
    <p:sldId id="260" r:id="rId11"/>
    <p:sldId id="257" r:id="rId12"/>
    <p:sldId id="261" r:id="rId13"/>
    <p:sldId id="262" r:id="rId14"/>
    <p:sldId id="280" r:id="rId15"/>
    <p:sldId id="306" r:id="rId16"/>
    <p:sldId id="307" r:id="rId17"/>
    <p:sldId id="308" r:id="rId18"/>
    <p:sldId id="309" r:id="rId19"/>
    <p:sldId id="310" r:id="rId20"/>
    <p:sldId id="311" r:id="rId21"/>
    <p:sldId id="312" r:id="rId22"/>
    <p:sldId id="313" r:id="rId23"/>
    <p:sldId id="281" r:id="rId24"/>
    <p:sldId id="282" r:id="rId25"/>
    <p:sldId id="283" r:id="rId26"/>
    <p:sldId id="314" r:id="rId27"/>
    <p:sldId id="315" r:id="rId28"/>
    <p:sldId id="316" r:id="rId29"/>
    <p:sldId id="317" r:id="rId30"/>
    <p:sldId id="318" r:id="rId31"/>
    <p:sldId id="319" r:id="rId32"/>
    <p:sldId id="275" r:id="rId33"/>
    <p:sldId id="268" r:id="rId34"/>
    <p:sldId id="320" r:id="rId35"/>
    <p:sldId id="321" r:id="rId36"/>
    <p:sldId id="322" r:id="rId37"/>
    <p:sldId id="323" r:id="rId38"/>
    <p:sldId id="263" r:id="rId39"/>
    <p:sldId id="264" r:id="rId40"/>
    <p:sldId id="265" r:id="rId41"/>
    <p:sldId id="324" r:id="rId42"/>
    <p:sldId id="267" r:id="rId43"/>
    <p:sldId id="271"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93" d="100"/>
          <a:sy n="93" d="100"/>
        </p:scale>
        <p:origin x="274" y="86"/>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50" Type="http://schemas.openxmlformats.org/officeDocument/2006/relationships/customXml" Target="../customXml/item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customXml" Target="../customXml/item2.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6/29/2024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3FD19B7-755A-E857-712B-3CE1C73BC3B6}"/>
              </a:ext>
            </a:extLst>
          </p:cNvPr>
          <p:cNvSpPr/>
          <p:nvPr userDrawn="1"/>
        </p:nvSpPr>
        <p:spPr>
          <a:xfrm>
            <a:off x="0" y="3352800"/>
            <a:ext cx="11582400" cy="2743200"/>
          </a:xfrm>
          <a:prstGeom prst="rect">
            <a:avLst/>
          </a:prstGeom>
          <a:solidFill>
            <a:srgbClr val="10114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dirty="0">
              <a:latin typeface="Arial" pitchFamily="34" charset="0"/>
              <a:cs typeface="Arial" pitchFamily="34" charset="0"/>
            </a:endParaRPr>
          </a:p>
        </p:txBody>
      </p:sp>
      <p:sp>
        <p:nvSpPr>
          <p:cNvPr id="5" name="Rectangle 4">
            <a:extLst>
              <a:ext uri="{FF2B5EF4-FFF2-40B4-BE49-F238E27FC236}">
                <a16:creationId xmlns:a16="http://schemas.microsoft.com/office/drawing/2014/main" id="{5179C237-BFEB-5E34-355C-2F9D476A1BC4}"/>
              </a:ext>
            </a:extLst>
          </p:cNvPr>
          <p:cNvSpPr/>
          <p:nvPr userDrawn="1"/>
        </p:nvSpPr>
        <p:spPr>
          <a:xfrm>
            <a:off x="3860800" y="6096000"/>
            <a:ext cx="38608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6" name="Rectangle 5">
            <a:extLst>
              <a:ext uri="{FF2B5EF4-FFF2-40B4-BE49-F238E27FC236}">
                <a16:creationId xmlns:a16="http://schemas.microsoft.com/office/drawing/2014/main" id="{FF0C29B7-00E6-CCD5-34D2-FBEDAC446AB3}"/>
              </a:ext>
            </a:extLst>
          </p:cNvPr>
          <p:cNvSpPr/>
          <p:nvPr userDrawn="1"/>
        </p:nvSpPr>
        <p:spPr>
          <a:xfrm>
            <a:off x="0" y="6096000"/>
            <a:ext cx="38608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8" name="Rectangle 7">
            <a:extLst>
              <a:ext uri="{FF2B5EF4-FFF2-40B4-BE49-F238E27FC236}">
                <a16:creationId xmlns:a16="http://schemas.microsoft.com/office/drawing/2014/main" id="{995B617F-762D-F889-0BDD-4F537CBF9467}"/>
              </a:ext>
            </a:extLst>
          </p:cNvPr>
          <p:cNvSpPr/>
          <p:nvPr userDrawn="1"/>
        </p:nvSpPr>
        <p:spPr>
          <a:xfrm>
            <a:off x="7721600" y="6096000"/>
            <a:ext cx="38608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pic>
        <p:nvPicPr>
          <p:cNvPr id="9" name="Picture 10" descr="BITS_university_logo_whitevert.png">
            <a:extLst>
              <a:ext uri="{FF2B5EF4-FFF2-40B4-BE49-F238E27FC236}">
                <a16:creationId xmlns:a16="http://schemas.microsoft.com/office/drawing/2014/main" id="{ED2F0D81-14F5-1486-8553-91454C1E1B53}"/>
              </a:ext>
            </a:extLst>
          </p:cNvPr>
          <p:cNvPicPr>
            <a:picLocks noChangeAspect="1"/>
          </p:cNvPicPr>
          <p:nvPr userDrawn="1"/>
        </p:nvPicPr>
        <p:blipFill>
          <a:blip r:embed="rId3">
            <a:extLst>
              <a:ext uri="{28A0092B-C50C-407E-A947-70E740481C1C}">
                <a14:useLocalDpi xmlns:a14="http://schemas.microsoft.com/office/drawing/2010/main" val="0"/>
              </a:ext>
            </a:extLst>
          </a:blip>
          <a:srcRect t="2" b="28592"/>
          <a:stretch>
            <a:fillRect/>
          </a:stretch>
        </p:blipFill>
        <p:spPr bwMode="auto">
          <a:xfrm>
            <a:off x="101600" y="3352801"/>
            <a:ext cx="2743200" cy="1979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a:extLst>
              <a:ext uri="{FF2B5EF4-FFF2-40B4-BE49-F238E27FC236}">
                <a16:creationId xmlns:a16="http://schemas.microsoft.com/office/drawing/2014/main" id="{4E66F9D8-08B8-8DB5-BEE6-18924D5AFBCC}"/>
              </a:ext>
            </a:extLst>
          </p:cNvPr>
          <p:cNvSpPr txBox="1"/>
          <p:nvPr userDrawn="1"/>
        </p:nvSpPr>
        <p:spPr>
          <a:xfrm>
            <a:off x="-101600" y="5257800"/>
            <a:ext cx="29464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11" name="TextBox 12">
            <a:extLst>
              <a:ext uri="{FF2B5EF4-FFF2-40B4-BE49-F238E27FC236}">
                <a16:creationId xmlns:a16="http://schemas.microsoft.com/office/drawing/2014/main" id="{A1CC0A1A-ED7F-18B1-34FD-FF345A88FC7A}"/>
              </a:ext>
            </a:extLst>
          </p:cNvPr>
          <p:cNvSpPr txBox="1">
            <a:spLocks noChangeArrowheads="1"/>
          </p:cNvSpPr>
          <p:nvPr userDrawn="1"/>
        </p:nvSpPr>
        <p:spPr bwMode="auto">
          <a:xfrm>
            <a:off x="203200" y="5667376"/>
            <a:ext cx="2540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FFFFFF"/>
                </a:solidFill>
              </a:rPr>
              <a:t>Pilani Campus</a:t>
            </a:r>
          </a:p>
        </p:txBody>
      </p:sp>
      <p:sp>
        <p:nvSpPr>
          <p:cNvPr id="7" name="Content Placeholder 6"/>
          <p:cNvSpPr>
            <a:spLocks noGrp="1"/>
          </p:cNvSpPr>
          <p:nvPr>
            <p:ph sz="quarter" idx="13"/>
          </p:nvPr>
        </p:nvSpPr>
        <p:spPr>
          <a:xfrm>
            <a:off x="3352800" y="5410200"/>
            <a:ext cx="8026400" cy="533400"/>
          </a:xfrm>
        </p:spPr>
        <p:txBody>
          <a:bodyPr anchor="b">
            <a:noAutofit/>
          </a:bodyPr>
          <a:lstStyle>
            <a:lvl1pPr marL="0" indent="0" algn="r">
              <a:lnSpc>
                <a:spcPts val="1800"/>
              </a:lnSpc>
              <a:spcBef>
                <a:spcPts val="0"/>
              </a:spcBef>
              <a:buNone/>
              <a:defRPr sz="1800" baseline="0">
                <a:solidFill>
                  <a:schemeClr val="bg1"/>
                </a:solidFill>
              </a:defRPr>
            </a:lvl1pPr>
          </a:lstStyle>
          <a:p>
            <a:pPr lvl="0"/>
            <a:r>
              <a:rPr lang="en-US"/>
              <a:t>Click to edit Master text styles</a:t>
            </a:r>
          </a:p>
          <a:p>
            <a:pPr lvl="1"/>
            <a:r>
              <a:rPr lang="en-US"/>
              <a:t>Second level</a:t>
            </a:r>
          </a:p>
        </p:txBody>
      </p:sp>
      <p:sp>
        <p:nvSpPr>
          <p:cNvPr id="2" name="Title 1"/>
          <p:cNvSpPr>
            <a:spLocks noGrp="1"/>
          </p:cNvSpPr>
          <p:nvPr>
            <p:ph type="title"/>
          </p:nvPr>
        </p:nvSpPr>
        <p:spPr>
          <a:xfrm>
            <a:off x="3352800" y="3810000"/>
            <a:ext cx="8026400" cy="1524000"/>
          </a:xfrm>
        </p:spPr>
        <p:txBody>
          <a:bodyPr anchorCtr="0">
            <a:noAutofit/>
          </a:bodyPr>
          <a:lstStyle>
            <a:lvl1pPr algn="l">
              <a:lnSpc>
                <a:spcPts val="4000"/>
              </a:lnSpc>
              <a:defRPr sz="4400"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850421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Section Header">
    <p:spTree>
      <p:nvGrpSpPr>
        <p:cNvPr id="1" name=""/>
        <p:cNvGrpSpPr/>
        <p:nvPr/>
      </p:nvGrpSpPr>
      <p:grpSpPr>
        <a:xfrm>
          <a:off x="0" y="0"/>
          <a:ext cx="0" cy="0"/>
          <a:chOff x="0" y="0"/>
          <a:chExt cx="0" cy="0"/>
        </a:xfrm>
      </p:grpSpPr>
      <p:pic>
        <p:nvPicPr>
          <p:cNvPr id="3" name="Picture 6" descr="\\Server\D\jyoti\FI023_BITS_v1\styleguide img\IMG_5627_b.jpg">
            <a:extLst>
              <a:ext uri="{FF2B5EF4-FFF2-40B4-BE49-F238E27FC236}">
                <a16:creationId xmlns:a16="http://schemas.microsoft.com/office/drawing/2014/main" id="{305637BD-1870-4949-D7A9-24B902E07DAA}"/>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1BDE2833-45EF-6ECF-AB80-5D7F40DC8629}"/>
              </a:ext>
            </a:extLst>
          </p:cNvPr>
          <p:cNvSpPr/>
          <p:nvPr userDrawn="1"/>
        </p:nvSpPr>
        <p:spPr>
          <a:xfrm>
            <a:off x="0" y="4281488"/>
            <a:ext cx="12192000" cy="2576512"/>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pic>
        <p:nvPicPr>
          <p:cNvPr id="5" name="Picture 8" descr="Picture 7.png">
            <a:extLst>
              <a:ext uri="{FF2B5EF4-FFF2-40B4-BE49-F238E27FC236}">
                <a16:creationId xmlns:a16="http://schemas.microsoft.com/office/drawing/2014/main" id="{5AB36FEA-0924-29EA-3BB0-F2A576550F23}"/>
              </a:ext>
            </a:extLst>
          </p:cNvPr>
          <p:cNvPicPr>
            <a:picLocks noChangeAspect="1"/>
          </p:cNvPicPr>
          <p:nvPr userDrawn="1"/>
        </p:nvPicPr>
        <p:blipFill>
          <a:blip r:embed="rId3">
            <a:extLst>
              <a:ext uri="{28A0092B-C50C-407E-A947-70E740481C1C}">
                <a14:useLocalDpi xmlns:a14="http://schemas.microsoft.com/office/drawing/2010/main" val="0"/>
              </a:ext>
            </a:extLst>
          </a:blip>
          <a:srcRect l="1923" b="5336"/>
          <a:stretch>
            <a:fillRect/>
          </a:stretch>
        </p:blipFill>
        <p:spPr bwMode="auto">
          <a:xfrm>
            <a:off x="8839201" y="0"/>
            <a:ext cx="2925233"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189B89CE-BC85-7842-6D2D-533AEE2F9471}"/>
              </a:ext>
            </a:extLst>
          </p:cNvPr>
          <p:cNvSpPr/>
          <p:nvPr userDrawn="1"/>
        </p:nvSpPr>
        <p:spPr>
          <a:xfrm>
            <a:off x="3843867" y="6775450"/>
            <a:ext cx="38608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7" name="Rectangle 6">
            <a:extLst>
              <a:ext uri="{FF2B5EF4-FFF2-40B4-BE49-F238E27FC236}">
                <a16:creationId xmlns:a16="http://schemas.microsoft.com/office/drawing/2014/main" id="{AAB4B299-17EC-1770-603D-672084A1F281}"/>
              </a:ext>
            </a:extLst>
          </p:cNvPr>
          <p:cNvSpPr/>
          <p:nvPr userDrawn="1"/>
        </p:nvSpPr>
        <p:spPr>
          <a:xfrm>
            <a:off x="-16933" y="6775450"/>
            <a:ext cx="38608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8" name="Rectangle 7">
            <a:extLst>
              <a:ext uri="{FF2B5EF4-FFF2-40B4-BE49-F238E27FC236}">
                <a16:creationId xmlns:a16="http://schemas.microsoft.com/office/drawing/2014/main" id="{755DEEB4-1A24-5286-B396-8BD8A2D1888D}"/>
              </a:ext>
            </a:extLst>
          </p:cNvPr>
          <p:cNvSpPr/>
          <p:nvPr userDrawn="1"/>
        </p:nvSpPr>
        <p:spPr>
          <a:xfrm>
            <a:off x="7704667" y="6775450"/>
            <a:ext cx="38608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9" name="TextBox 8">
            <a:extLst>
              <a:ext uri="{FF2B5EF4-FFF2-40B4-BE49-F238E27FC236}">
                <a16:creationId xmlns:a16="http://schemas.microsoft.com/office/drawing/2014/main" id="{F625E57D-BE9A-D365-3256-DCEAB61941A9}"/>
              </a:ext>
            </a:extLst>
          </p:cNvPr>
          <p:cNvSpPr txBox="1"/>
          <p:nvPr userDrawn="1"/>
        </p:nvSpPr>
        <p:spPr>
          <a:xfrm>
            <a:off x="9144000" y="762000"/>
            <a:ext cx="29464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10" name="TextBox 13">
            <a:extLst>
              <a:ext uri="{FF2B5EF4-FFF2-40B4-BE49-F238E27FC236}">
                <a16:creationId xmlns:a16="http://schemas.microsoft.com/office/drawing/2014/main" id="{7E1269A2-67E5-EFDA-01F3-B7D9B7428818}"/>
              </a:ext>
            </a:extLst>
          </p:cNvPr>
          <p:cNvSpPr txBox="1">
            <a:spLocks noChangeArrowheads="1"/>
          </p:cNvSpPr>
          <p:nvPr userDrawn="1"/>
        </p:nvSpPr>
        <p:spPr bwMode="auto">
          <a:xfrm>
            <a:off x="9448800" y="1171576"/>
            <a:ext cx="2540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FFFFFF"/>
                </a:solidFill>
              </a:rPr>
              <a:t>Pilani Campus</a:t>
            </a:r>
          </a:p>
        </p:txBody>
      </p:sp>
      <p:sp>
        <p:nvSpPr>
          <p:cNvPr id="17" name="Content Placeholder 16"/>
          <p:cNvSpPr>
            <a:spLocks noGrp="1"/>
          </p:cNvSpPr>
          <p:nvPr>
            <p:ph sz="quarter" idx="10"/>
          </p:nvPr>
        </p:nvSpPr>
        <p:spPr>
          <a:xfrm>
            <a:off x="406400" y="4648200"/>
            <a:ext cx="11277600" cy="1600200"/>
          </a:xfrm>
        </p:spPr>
        <p:txBody>
          <a:bodyPr>
            <a:noAutofit/>
          </a:bodyPr>
          <a:lstStyle>
            <a:lvl1pPr marL="0" indent="0">
              <a:lnSpc>
                <a:spcPts val="4200"/>
              </a:lnSpc>
              <a:spcBef>
                <a:spcPts val="0"/>
              </a:spcBef>
              <a:buNone/>
              <a:defRPr sz="4000" b="1" spc="-150" baseline="0">
                <a:latin typeface="Arial" pitchFamily="34" charset="0"/>
                <a:cs typeface="Arial" pitchFamily="34" charset="0"/>
              </a:defRPr>
            </a:lvl1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16441636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Box 6">
            <a:extLst>
              <a:ext uri="{FF2B5EF4-FFF2-40B4-BE49-F238E27FC236}">
                <a16:creationId xmlns:a16="http://schemas.microsoft.com/office/drawing/2014/main" id="{4F08A95E-9230-174D-8EE1-74686CD4019A}"/>
              </a:ext>
            </a:extLst>
          </p:cNvPr>
          <p:cNvSpPr txBox="1">
            <a:spLocks noChangeArrowheads="1"/>
          </p:cNvSpPr>
          <p:nvPr userDrawn="1"/>
        </p:nvSpPr>
        <p:spPr bwMode="auto">
          <a:xfrm>
            <a:off x="4368800" y="6596064"/>
            <a:ext cx="78232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r>
              <a:rPr lang="en-US" altLang="en-US" sz="1100" b="1">
                <a:solidFill>
                  <a:srgbClr val="101141"/>
                </a:solidFill>
              </a:rPr>
              <a:t>BITS </a:t>
            </a:r>
            <a:r>
              <a:rPr lang="en-US" altLang="en-US" sz="1100">
                <a:solidFill>
                  <a:srgbClr val="101141"/>
                </a:solidFill>
              </a:rPr>
              <a:t>Pilani, Pilani Campus</a:t>
            </a:r>
          </a:p>
        </p:txBody>
      </p:sp>
      <p:grpSp>
        <p:nvGrpSpPr>
          <p:cNvPr id="5" name="Group 11">
            <a:extLst>
              <a:ext uri="{FF2B5EF4-FFF2-40B4-BE49-F238E27FC236}">
                <a16:creationId xmlns:a16="http://schemas.microsoft.com/office/drawing/2014/main" id="{139E01CF-211B-6783-ABAE-9AA30D560CEC}"/>
              </a:ext>
            </a:extLst>
          </p:cNvPr>
          <p:cNvGrpSpPr>
            <a:grpSpLocks/>
          </p:cNvGrpSpPr>
          <p:nvPr userDrawn="1"/>
        </p:nvGrpSpPr>
        <p:grpSpPr bwMode="auto">
          <a:xfrm>
            <a:off x="2779184" y="6550026"/>
            <a:ext cx="9412816" cy="49213"/>
            <a:chOff x="2083888" y="6550671"/>
            <a:chExt cx="7060112" cy="48665"/>
          </a:xfrm>
        </p:grpSpPr>
        <p:sp>
          <p:nvSpPr>
            <p:cNvPr id="6" name="Rectangle 5">
              <a:extLst>
                <a:ext uri="{FF2B5EF4-FFF2-40B4-BE49-F238E27FC236}">
                  <a16:creationId xmlns:a16="http://schemas.microsoft.com/office/drawing/2014/main" id="{1B059087-4449-A471-32E0-20F9FEA3ECCD}"/>
                </a:ext>
              </a:extLst>
            </p:cNvPr>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7" name="Rectangle 6">
              <a:extLst>
                <a:ext uri="{FF2B5EF4-FFF2-40B4-BE49-F238E27FC236}">
                  <a16:creationId xmlns:a16="http://schemas.microsoft.com/office/drawing/2014/main" id="{1EF2A9D4-174B-234C-93C6-D3D8F6CBC05C}"/>
                </a:ext>
              </a:extLst>
            </p:cNvPr>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8" name="Rectangle 7">
              <a:extLst>
                <a:ext uri="{FF2B5EF4-FFF2-40B4-BE49-F238E27FC236}">
                  <a16:creationId xmlns:a16="http://schemas.microsoft.com/office/drawing/2014/main" id="{DCA82A82-BE6F-4729-0F47-229B3A0C7715}"/>
                </a:ext>
              </a:extLst>
            </p:cNvPr>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pic>
        <p:nvPicPr>
          <p:cNvPr id="9" name="Picture 11" descr="Picture 7.png">
            <a:extLst>
              <a:ext uri="{FF2B5EF4-FFF2-40B4-BE49-F238E27FC236}">
                <a16:creationId xmlns:a16="http://schemas.microsoft.com/office/drawing/2014/main" id="{CA15F5FE-2CD6-E50D-1221-0F7AF05192AE}"/>
              </a:ext>
            </a:extLst>
          </p:cNvPr>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8839201" y="0"/>
            <a:ext cx="2925233"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8">
            <a:extLst>
              <a:ext uri="{FF2B5EF4-FFF2-40B4-BE49-F238E27FC236}">
                <a16:creationId xmlns:a16="http://schemas.microsoft.com/office/drawing/2014/main" id="{EE180B22-0F17-EDDA-85B0-B3CB4198390D}"/>
              </a:ext>
            </a:extLst>
          </p:cNvPr>
          <p:cNvGrpSpPr>
            <a:grpSpLocks/>
          </p:cNvGrpSpPr>
          <p:nvPr userDrawn="1"/>
        </p:nvGrpSpPr>
        <p:grpSpPr bwMode="auto">
          <a:xfrm>
            <a:off x="2844800" y="6553200"/>
            <a:ext cx="9347200" cy="46038"/>
            <a:chOff x="1905000" y="6553200"/>
            <a:chExt cx="7010400" cy="45719"/>
          </a:xfrm>
        </p:grpSpPr>
        <p:sp>
          <p:nvSpPr>
            <p:cNvPr id="11" name="Rectangle 10">
              <a:extLst>
                <a:ext uri="{FF2B5EF4-FFF2-40B4-BE49-F238E27FC236}">
                  <a16:creationId xmlns:a16="http://schemas.microsoft.com/office/drawing/2014/main" id="{EBDC75FC-E063-7C7D-CADE-83DA7FE4DBB6}"/>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2" name="Rectangle 11">
              <a:extLst>
                <a:ext uri="{FF2B5EF4-FFF2-40B4-BE49-F238E27FC236}">
                  <a16:creationId xmlns:a16="http://schemas.microsoft.com/office/drawing/2014/main" id="{F90A3C54-E468-E1B5-89D2-08FCCE54447D}"/>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3" name="Rectangle 12">
              <a:extLst>
                <a:ext uri="{FF2B5EF4-FFF2-40B4-BE49-F238E27FC236}">
                  <a16:creationId xmlns:a16="http://schemas.microsoft.com/office/drawing/2014/main" id="{ED93734F-8D95-3CA0-90BB-BC4C74E339A8}"/>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grpSp>
        <p:nvGrpSpPr>
          <p:cNvPr id="14" name="Group 22">
            <a:extLst>
              <a:ext uri="{FF2B5EF4-FFF2-40B4-BE49-F238E27FC236}">
                <a16:creationId xmlns:a16="http://schemas.microsoft.com/office/drawing/2014/main" id="{AEEC806F-FE33-18E0-053C-CEB15CE203FF}"/>
              </a:ext>
            </a:extLst>
          </p:cNvPr>
          <p:cNvGrpSpPr>
            <a:grpSpLocks/>
          </p:cNvGrpSpPr>
          <p:nvPr userDrawn="1"/>
        </p:nvGrpSpPr>
        <p:grpSpPr bwMode="auto">
          <a:xfrm>
            <a:off x="0" y="1295400"/>
            <a:ext cx="9347200" cy="46038"/>
            <a:chOff x="1905000" y="6553200"/>
            <a:chExt cx="7010400" cy="45719"/>
          </a:xfrm>
        </p:grpSpPr>
        <p:sp>
          <p:nvSpPr>
            <p:cNvPr id="15" name="Rectangle 14">
              <a:extLst>
                <a:ext uri="{FF2B5EF4-FFF2-40B4-BE49-F238E27FC236}">
                  <a16:creationId xmlns:a16="http://schemas.microsoft.com/office/drawing/2014/main" id="{E6C6C8C8-3E56-F9AC-7FB0-4D58C3D3C973}"/>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6" name="Rectangle 15">
              <a:extLst>
                <a:ext uri="{FF2B5EF4-FFF2-40B4-BE49-F238E27FC236}">
                  <a16:creationId xmlns:a16="http://schemas.microsoft.com/office/drawing/2014/main" id="{DB90741C-4D9A-DE13-85B6-4B7BC5F4C10C}"/>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7" name="Rectangle 16">
              <a:extLst>
                <a:ext uri="{FF2B5EF4-FFF2-40B4-BE49-F238E27FC236}">
                  <a16:creationId xmlns:a16="http://schemas.microsoft.com/office/drawing/2014/main" id="{7BF27E96-6A90-754E-F7E7-EA6A481AC36B}"/>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sp>
        <p:nvSpPr>
          <p:cNvPr id="3" name="Content Placeholder 2"/>
          <p:cNvSpPr>
            <a:spLocks noGrp="1"/>
          </p:cNvSpPr>
          <p:nvPr>
            <p:ph idx="1"/>
          </p:nvPr>
        </p:nvSpPr>
        <p:spPr>
          <a:xfrm>
            <a:off x="406400" y="1493838"/>
            <a:ext cx="109728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dirty="0"/>
          </a:p>
        </p:txBody>
      </p:sp>
      <p:sp>
        <p:nvSpPr>
          <p:cNvPr id="27" name="Content Placeholder 18"/>
          <p:cNvSpPr>
            <a:spLocks noGrp="1"/>
          </p:cNvSpPr>
          <p:nvPr>
            <p:ph sz="quarter" idx="10"/>
          </p:nvPr>
        </p:nvSpPr>
        <p:spPr>
          <a:xfrm>
            <a:off x="406400" y="152400"/>
            <a:ext cx="84328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a:t>Click to edit Master text styles</a:t>
            </a:r>
          </a:p>
        </p:txBody>
      </p:sp>
    </p:spTree>
    <p:extLst>
      <p:ext uri="{BB962C8B-B14F-4D97-AF65-F5344CB8AC3E}">
        <p14:creationId xmlns:p14="http://schemas.microsoft.com/office/powerpoint/2010/main" val="3702396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3_Section Header">
    <p:spTree>
      <p:nvGrpSpPr>
        <p:cNvPr id="1" name=""/>
        <p:cNvGrpSpPr/>
        <p:nvPr/>
      </p:nvGrpSpPr>
      <p:grpSpPr>
        <a:xfrm>
          <a:off x="0" y="0"/>
          <a:ext cx="0" cy="0"/>
          <a:chOff x="0" y="0"/>
          <a:chExt cx="0" cy="0"/>
        </a:xfrm>
      </p:grpSpPr>
      <p:pic>
        <p:nvPicPr>
          <p:cNvPr id="3" name="Picture 6" descr="\\Server\D\jyoti\FI023_BITS_v1\styleguide img\IMG_5627_b.jpg">
            <a:extLst>
              <a:ext uri="{FF2B5EF4-FFF2-40B4-BE49-F238E27FC236}">
                <a16:creationId xmlns:a16="http://schemas.microsoft.com/office/drawing/2014/main" id="{CEF7A3B5-80EA-5A7D-4C0F-5A6F5753B5A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491D14DD-688C-2127-F6AD-33294B473583}"/>
              </a:ext>
            </a:extLst>
          </p:cNvPr>
          <p:cNvSpPr/>
          <p:nvPr userDrawn="1"/>
        </p:nvSpPr>
        <p:spPr>
          <a:xfrm>
            <a:off x="0" y="4281488"/>
            <a:ext cx="12192000" cy="2576512"/>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pic>
        <p:nvPicPr>
          <p:cNvPr id="5" name="Picture 8" descr="Picture 7.png">
            <a:extLst>
              <a:ext uri="{FF2B5EF4-FFF2-40B4-BE49-F238E27FC236}">
                <a16:creationId xmlns:a16="http://schemas.microsoft.com/office/drawing/2014/main" id="{F97017B9-FD4E-40CB-8982-6D2B66CCB927}"/>
              </a:ext>
            </a:extLst>
          </p:cNvPr>
          <p:cNvPicPr>
            <a:picLocks noChangeAspect="1"/>
          </p:cNvPicPr>
          <p:nvPr userDrawn="1"/>
        </p:nvPicPr>
        <p:blipFill>
          <a:blip r:embed="rId3">
            <a:extLst>
              <a:ext uri="{28A0092B-C50C-407E-A947-70E740481C1C}">
                <a14:useLocalDpi xmlns:a14="http://schemas.microsoft.com/office/drawing/2010/main" val="0"/>
              </a:ext>
            </a:extLst>
          </a:blip>
          <a:srcRect l="1923" b="5336"/>
          <a:stretch>
            <a:fillRect/>
          </a:stretch>
        </p:blipFill>
        <p:spPr bwMode="auto">
          <a:xfrm>
            <a:off x="8839201" y="0"/>
            <a:ext cx="2925233"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44FE620B-7780-553E-D6C8-A866A594C54C}"/>
              </a:ext>
            </a:extLst>
          </p:cNvPr>
          <p:cNvSpPr/>
          <p:nvPr userDrawn="1"/>
        </p:nvSpPr>
        <p:spPr>
          <a:xfrm>
            <a:off x="3843867" y="6775450"/>
            <a:ext cx="38608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7" name="Rectangle 6">
            <a:extLst>
              <a:ext uri="{FF2B5EF4-FFF2-40B4-BE49-F238E27FC236}">
                <a16:creationId xmlns:a16="http://schemas.microsoft.com/office/drawing/2014/main" id="{26869BB8-9F8C-F991-313D-A0C0EA710B1B}"/>
              </a:ext>
            </a:extLst>
          </p:cNvPr>
          <p:cNvSpPr/>
          <p:nvPr userDrawn="1"/>
        </p:nvSpPr>
        <p:spPr>
          <a:xfrm>
            <a:off x="-16933" y="6775450"/>
            <a:ext cx="38608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8" name="Rectangle 7">
            <a:extLst>
              <a:ext uri="{FF2B5EF4-FFF2-40B4-BE49-F238E27FC236}">
                <a16:creationId xmlns:a16="http://schemas.microsoft.com/office/drawing/2014/main" id="{17DD4C42-5EB7-D796-8CCF-1FA5C7BA1EAA}"/>
              </a:ext>
            </a:extLst>
          </p:cNvPr>
          <p:cNvSpPr/>
          <p:nvPr userDrawn="1"/>
        </p:nvSpPr>
        <p:spPr>
          <a:xfrm>
            <a:off x="7704667" y="6775450"/>
            <a:ext cx="38608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9" name="TextBox 8">
            <a:extLst>
              <a:ext uri="{FF2B5EF4-FFF2-40B4-BE49-F238E27FC236}">
                <a16:creationId xmlns:a16="http://schemas.microsoft.com/office/drawing/2014/main" id="{771A24C7-4BCE-5703-C84F-B1496ED3A7C4}"/>
              </a:ext>
            </a:extLst>
          </p:cNvPr>
          <p:cNvSpPr txBox="1"/>
          <p:nvPr userDrawn="1"/>
        </p:nvSpPr>
        <p:spPr>
          <a:xfrm>
            <a:off x="9144000" y="762000"/>
            <a:ext cx="29464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10" name="TextBox 13">
            <a:extLst>
              <a:ext uri="{FF2B5EF4-FFF2-40B4-BE49-F238E27FC236}">
                <a16:creationId xmlns:a16="http://schemas.microsoft.com/office/drawing/2014/main" id="{83640152-3915-1EF7-71D5-626B03E7038B}"/>
              </a:ext>
            </a:extLst>
          </p:cNvPr>
          <p:cNvSpPr txBox="1">
            <a:spLocks noChangeArrowheads="1"/>
          </p:cNvSpPr>
          <p:nvPr userDrawn="1"/>
        </p:nvSpPr>
        <p:spPr bwMode="auto">
          <a:xfrm>
            <a:off x="9448800" y="1171576"/>
            <a:ext cx="2540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FFFFFF"/>
                </a:solidFill>
              </a:rPr>
              <a:t>Pilani Campus</a:t>
            </a:r>
          </a:p>
        </p:txBody>
      </p:sp>
      <p:sp>
        <p:nvSpPr>
          <p:cNvPr id="17" name="Content Placeholder 16"/>
          <p:cNvSpPr>
            <a:spLocks noGrp="1"/>
          </p:cNvSpPr>
          <p:nvPr>
            <p:ph sz="quarter" idx="10"/>
          </p:nvPr>
        </p:nvSpPr>
        <p:spPr>
          <a:xfrm>
            <a:off x="406400" y="4648200"/>
            <a:ext cx="11277600" cy="1600200"/>
          </a:xfrm>
        </p:spPr>
        <p:txBody>
          <a:bodyPr>
            <a:noAutofit/>
          </a:bodyPr>
          <a:lstStyle>
            <a:lvl1pPr marL="0" indent="0">
              <a:lnSpc>
                <a:spcPts val="4200"/>
              </a:lnSpc>
              <a:spcBef>
                <a:spcPts val="0"/>
              </a:spcBef>
              <a:buNone/>
              <a:defRPr sz="4000" b="1" spc="-150" baseline="0">
                <a:latin typeface="Arial" pitchFamily="34" charset="0"/>
                <a:cs typeface="Arial" pitchFamily="34" charset="0"/>
              </a:defRPr>
            </a:lvl1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37917715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 id="2147483741" r:id="rId5"/>
    <p:sldLayoutId id="2147483742" r:id="rId6"/>
    <p:sldLayoutId id="2147483743" r:id="rId7"/>
    <p:sldLayoutId id="2147483744"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hyperlink" Target="https://zookeeper.apache.org/doc/r3.5.0-alpha/zookeeperOver.html"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s://zookeeper.apache.org/doc/r3.4.14/" TargetMode="External"/><Relationship Id="rId2" Type="http://schemas.openxmlformats.org/officeDocument/2006/relationships/hyperlink" Target="https://zookeeper.apache.org/" TargetMode="External"/><Relationship Id="rId1" Type="http://schemas.openxmlformats.org/officeDocument/2006/relationships/slideLayout" Target="../slideLayouts/slideLayout7.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hyperlink" Target="https://www.tutorialspoint.com/zookeeper/zookeeper_api.htm"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hyperlink" Target="https://omkarprabhu-98.github.io/2021/03/zab.html" TargetMode="External"/><Relationship Id="rId2" Type="http://schemas.openxmlformats.org/officeDocument/2006/relationships/hyperlink" Target="https://www.cs.cornell.edu/fbs/publications/viveLaDifference.pdf" TargetMode="Externa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Service Configuration and Coordination Systems</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FF5ED3D-D808-0FD2-E9BA-ECFA5DFD84E6}"/>
              </a:ext>
            </a:extLst>
          </p:cNvPr>
          <p:cNvSpPr>
            <a:spLocks noGrp="1"/>
          </p:cNvSpPr>
          <p:nvPr>
            <p:ph type="title"/>
          </p:nvPr>
        </p:nvSpPr>
        <p:spPr/>
        <p:txBody>
          <a:bodyPr/>
          <a:lstStyle/>
          <a:p>
            <a:pPr>
              <a:defRPr/>
            </a:pPr>
            <a:br>
              <a:rPr lang="en-US" dirty="0"/>
            </a:br>
            <a:r>
              <a:rPr lang="en-US" dirty="0"/>
              <a:t>Apache </a:t>
            </a:r>
            <a:r>
              <a:rPr lang="en-US" dirty="0" err="1"/>
              <a:t>ZooKeeper</a:t>
            </a:r>
            <a:endParaRPr lang="en-US" dirty="0"/>
          </a:p>
        </p:txBody>
      </p:sp>
      <p:sp>
        <p:nvSpPr>
          <p:cNvPr id="13315" name="Content Placeholder 5">
            <a:extLst>
              <a:ext uri="{FF2B5EF4-FFF2-40B4-BE49-F238E27FC236}">
                <a16:creationId xmlns:a16="http://schemas.microsoft.com/office/drawing/2014/main" id="{5712F0E8-3D8C-5370-B216-9FB2A3830E98}"/>
              </a:ext>
            </a:extLst>
          </p:cNvPr>
          <p:cNvSpPr>
            <a:spLocks noGrp="1"/>
          </p:cNvSpPr>
          <p:nvPr>
            <p:ph sz="quarter" idx="13"/>
          </p:nvPr>
        </p:nvSpPr>
        <p:spPr/>
        <p:txBody>
          <a:bodyPr/>
          <a:lstStyle/>
          <a:p>
            <a:pPr eaLnBrk="1" hangingPunct="1">
              <a:spcBef>
                <a:spcPct val="0"/>
              </a:spcBef>
            </a:pPr>
            <a:r>
              <a:rPr lang="en-US" altLang="en-US"/>
              <a:t>Pravin Y Pawar</a:t>
            </a:r>
          </a:p>
          <a:p>
            <a:pPr eaLnBrk="1" hangingPunct="1">
              <a:spcBef>
                <a:spcPct val="0"/>
              </a:spcBef>
            </a:pPr>
            <a:r>
              <a:rPr lang="en-US" altLang="en-US"/>
              <a:t>CSIS-WILP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6CAB5FA-DA66-C6E0-F4FD-AF6E52338625}"/>
              </a:ext>
            </a:extLst>
          </p:cNvPr>
          <p:cNvSpPr>
            <a:spLocks noGrp="1"/>
          </p:cNvSpPr>
          <p:nvPr>
            <p:ph sz="quarter" idx="10"/>
          </p:nvPr>
        </p:nvSpPr>
        <p:spPr/>
        <p:txBody>
          <a:bodyPr/>
          <a:lstStyle/>
          <a:p>
            <a:pPr eaLnBrk="1" hangingPunct="1">
              <a:spcBef>
                <a:spcPct val="0"/>
              </a:spcBef>
              <a:defRPr/>
            </a:pPr>
            <a:r>
              <a:rPr lang="en-US" dirty="0">
                <a:latin typeface="Arial" charset="0"/>
                <a:cs typeface="Arial" charset="0"/>
              </a:rPr>
              <a:t>BA ZC420, Real Time Analytics</a:t>
            </a:r>
          </a:p>
          <a:p>
            <a:pPr eaLnBrk="1" hangingPunct="1">
              <a:spcBef>
                <a:spcPct val="0"/>
              </a:spcBef>
              <a:buFont typeface="Arial" charset="0"/>
              <a:buNone/>
              <a:defRPr/>
            </a:pPr>
            <a:r>
              <a:rPr lang="en-US" dirty="0">
                <a:latin typeface="Arial" charset="0"/>
                <a:cs typeface="Arial" charset="0"/>
              </a:rPr>
              <a:t>Lecture No. 2.2</a:t>
            </a: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Content Placeholder 2">
            <a:extLst>
              <a:ext uri="{FF2B5EF4-FFF2-40B4-BE49-F238E27FC236}">
                <a16:creationId xmlns:a16="http://schemas.microsoft.com/office/drawing/2014/main" id="{BA98E3FA-7D55-0C5D-50EF-4DC8EB944602}"/>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q"/>
            </a:pPr>
            <a:r>
              <a:rPr lang="en-US" altLang="en-US"/>
              <a:t>Apache ZooKeeper Fundamentals</a:t>
            </a:r>
          </a:p>
          <a:p>
            <a:pPr fontAlgn="base">
              <a:spcAft>
                <a:spcPct val="0"/>
              </a:spcAft>
              <a:buFont typeface="Wingdings" panose="05000000000000000000" pitchFamily="2" charset="2"/>
              <a:buChar char="q"/>
            </a:pPr>
            <a:r>
              <a:rPr lang="en-US" altLang="en-US"/>
              <a:t>ZooKeeper Workflow</a:t>
            </a:r>
          </a:p>
          <a:p>
            <a:pPr fontAlgn="base">
              <a:spcAft>
                <a:spcPct val="0"/>
              </a:spcAft>
              <a:buFont typeface="Wingdings" panose="05000000000000000000" pitchFamily="2" charset="2"/>
              <a:buChar char="q"/>
            </a:pPr>
            <a:r>
              <a:rPr lang="en-US" altLang="en-US"/>
              <a:t>ZooKeeper CLI </a:t>
            </a:r>
          </a:p>
          <a:p>
            <a:pPr fontAlgn="base">
              <a:spcAft>
                <a:spcPct val="0"/>
              </a:spcAft>
              <a:buFont typeface="Wingdings" panose="05000000000000000000" pitchFamily="2" charset="2"/>
              <a:buChar char="q"/>
            </a:pPr>
            <a:r>
              <a:rPr lang="en-US" altLang="en-US"/>
              <a:t>ZooKeeper Java APIs</a:t>
            </a:r>
          </a:p>
          <a:p>
            <a:pPr fontAlgn="base">
              <a:spcAft>
                <a:spcPct val="0"/>
              </a:spcAft>
              <a:buFont typeface="Wingdings" panose="05000000000000000000" pitchFamily="2" charset="2"/>
              <a:buChar char="Ø"/>
            </a:pPr>
            <a:endParaRPr lang="en-US" altLang="en-US"/>
          </a:p>
          <a:p>
            <a:pPr lvl="1" fontAlgn="base">
              <a:spcAft>
                <a:spcPct val="0"/>
              </a:spcAft>
              <a:buFont typeface="Arial" pitchFamily="34" charset="0"/>
              <a:buNone/>
            </a:pPr>
            <a:endParaRPr lang="en-US" altLang="en-US"/>
          </a:p>
          <a:p>
            <a:pPr fontAlgn="base">
              <a:spcAft>
                <a:spcPct val="0"/>
              </a:spcAft>
              <a:buFont typeface="Wingdings" panose="05000000000000000000" pitchFamily="2" charset="2"/>
              <a:buChar char="Ø"/>
            </a:pPr>
            <a:endParaRPr lang="en-US" altLang="en-US"/>
          </a:p>
        </p:txBody>
      </p:sp>
      <p:sp>
        <p:nvSpPr>
          <p:cNvPr id="4" name="Content Placeholder 3">
            <a:extLst>
              <a:ext uri="{FF2B5EF4-FFF2-40B4-BE49-F238E27FC236}">
                <a16:creationId xmlns:a16="http://schemas.microsoft.com/office/drawing/2014/main" id="{63B00B85-1AAD-E664-FB9E-2685FA1CB3DD}"/>
              </a:ext>
            </a:extLst>
          </p:cNvPr>
          <p:cNvSpPr>
            <a:spLocks noGrp="1"/>
          </p:cNvSpPr>
          <p:nvPr>
            <p:ph sz="quarter" idx="10"/>
          </p:nvPr>
        </p:nvSpPr>
        <p:spPr/>
        <p:txBody>
          <a:bodyPr rtlCol="0"/>
          <a:lstStyle/>
          <a:p>
            <a:pPr>
              <a:defRPr/>
            </a:pPr>
            <a:r>
              <a:rPr lang="en-US" dirty="0"/>
              <a:t>Agenda</a:t>
            </a:r>
          </a:p>
        </p:txBody>
      </p:sp>
      <p:pic>
        <p:nvPicPr>
          <p:cNvPr id="15364" name="Picture 8">
            <a:extLst>
              <a:ext uri="{FF2B5EF4-FFF2-40B4-BE49-F238E27FC236}">
                <a16:creationId xmlns:a16="http://schemas.microsoft.com/office/drawing/2014/main" id="{E697C588-DD67-571C-34CE-CC1617B76A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4200" y="1905000"/>
            <a:ext cx="2743200" cy="281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Content Placeholder 2">
            <a:extLst>
              <a:ext uri="{FF2B5EF4-FFF2-40B4-BE49-F238E27FC236}">
                <a16:creationId xmlns:a16="http://schemas.microsoft.com/office/drawing/2014/main" id="{AFBBA5C2-1D2B-3B22-9E6F-28A2F57C0A4B}"/>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Overview </a:t>
            </a:r>
          </a:p>
          <a:p>
            <a:pPr lvl="1" fontAlgn="base">
              <a:spcAft>
                <a:spcPct val="0"/>
              </a:spcAft>
              <a:buFont typeface="Wingdings" panose="05000000000000000000" pitchFamily="2" charset="2"/>
              <a:buChar char="q"/>
            </a:pPr>
            <a:r>
              <a:rPr lang="en-US" altLang="en-US" sz="2000"/>
              <a:t>Designed at Yahoo!</a:t>
            </a:r>
          </a:p>
          <a:p>
            <a:pPr lvl="1" fontAlgn="base">
              <a:spcAft>
                <a:spcPct val="0"/>
              </a:spcAft>
              <a:buFont typeface="Wingdings" panose="05000000000000000000" pitchFamily="2" charset="2"/>
              <a:buChar char="q"/>
            </a:pPr>
            <a:r>
              <a:rPr lang="en-IN" altLang="en-US" sz="2000"/>
              <a:t>Distributed co-ordination service to manage large set of hosts</a:t>
            </a:r>
          </a:p>
          <a:p>
            <a:pPr lvl="1" fontAlgn="base">
              <a:spcAft>
                <a:spcPct val="0"/>
              </a:spcAft>
              <a:buFont typeface="Wingdings" panose="05000000000000000000" pitchFamily="2" charset="2"/>
              <a:buChar char="q"/>
            </a:pPr>
            <a:r>
              <a:rPr lang="en-IN" altLang="en-US" sz="2000"/>
              <a:t>Simple architecture and API to manage a service in a distributed environment</a:t>
            </a:r>
          </a:p>
          <a:p>
            <a:pPr lvl="1" fontAlgn="base">
              <a:spcAft>
                <a:spcPct val="0"/>
              </a:spcAft>
              <a:buFont typeface="Wingdings" panose="05000000000000000000" pitchFamily="2" charset="2"/>
              <a:buChar char="q"/>
            </a:pPr>
            <a:r>
              <a:rPr lang="en-IN" altLang="en-US" sz="2000"/>
              <a:t>Standard for organized service used by Hadoop, HBase, and other distributed frameworks</a:t>
            </a:r>
          </a:p>
          <a:p>
            <a:pPr lvl="1" fontAlgn="base">
              <a:spcAft>
                <a:spcPct val="0"/>
              </a:spcAft>
              <a:buFont typeface="Wingdings" panose="05000000000000000000" pitchFamily="2" charset="2"/>
              <a:buChar char="Ø"/>
            </a:pPr>
            <a:endParaRPr lang="en-IN" altLang="en-US"/>
          </a:p>
          <a:p>
            <a:pPr lvl="1" fontAlgn="base">
              <a:spcAft>
                <a:spcPct val="0"/>
              </a:spcAft>
              <a:buFont typeface="Wingdings" panose="05000000000000000000" pitchFamily="2" charset="2"/>
              <a:buChar char="Ø"/>
            </a:pPr>
            <a:endParaRPr lang="en-IN" altLang="en-US"/>
          </a:p>
        </p:txBody>
      </p:sp>
      <p:sp>
        <p:nvSpPr>
          <p:cNvPr id="4" name="Content Placeholder 3">
            <a:extLst>
              <a:ext uri="{FF2B5EF4-FFF2-40B4-BE49-F238E27FC236}">
                <a16:creationId xmlns:a16="http://schemas.microsoft.com/office/drawing/2014/main" id="{A68F9719-3C47-4A60-5046-1DD023E264E1}"/>
              </a:ext>
            </a:extLst>
          </p:cNvPr>
          <p:cNvSpPr>
            <a:spLocks noGrp="1"/>
          </p:cNvSpPr>
          <p:nvPr>
            <p:ph sz="quarter" idx="10"/>
          </p:nvPr>
        </p:nvSpPr>
        <p:spPr/>
        <p:txBody>
          <a:bodyPr rtlCol="0"/>
          <a:lstStyle/>
          <a:p>
            <a:pPr>
              <a:defRPr/>
            </a:pPr>
            <a:r>
              <a:rPr lang="en-US" dirty="0"/>
              <a:t>Apache </a:t>
            </a:r>
            <a:r>
              <a:rPr lang="en-US" dirty="0" err="1"/>
              <a:t>ZooKeeper</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Content Placeholder 2">
            <a:extLst>
              <a:ext uri="{FF2B5EF4-FFF2-40B4-BE49-F238E27FC236}">
                <a16:creationId xmlns:a16="http://schemas.microsoft.com/office/drawing/2014/main" id="{BD93BD77-4074-6F3C-E83F-9B261144D34B}"/>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ZooKeeper Services</a:t>
            </a:r>
          </a:p>
          <a:p>
            <a:pPr lvl="1" fontAlgn="base">
              <a:spcAft>
                <a:spcPct val="0"/>
              </a:spcAft>
              <a:buFont typeface="Wingdings" panose="05000000000000000000" pitchFamily="2" charset="2"/>
              <a:buChar char="q"/>
            </a:pPr>
            <a:r>
              <a:rPr lang="en-IN" altLang="en-US" sz="1800"/>
              <a:t>Naming service </a:t>
            </a:r>
          </a:p>
          <a:p>
            <a:pPr lvl="2">
              <a:buFont typeface="Wingdings" panose="05000000000000000000" pitchFamily="2" charset="2"/>
              <a:buChar char="ü"/>
            </a:pPr>
            <a:r>
              <a:rPr lang="en-IN" altLang="en-US" sz="1800"/>
              <a:t>Helps in identifying the nodes in a cluster by name</a:t>
            </a:r>
          </a:p>
          <a:p>
            <a:pPr lvl="1" fontAlgn="base">
              <a:spcAft>
                <a:spcPct val="0"/>
              </a:spcAft>
              <a:buFont typeface="Wingdings" panose="05000000000000000000" pitchFamily="2" charset="2"/>
              <a:buChar char="q"/>
            </a:pPr>
            <a:r>
              <a:rPr lang="en-IN" altLang="en-US" sz="1800"/>
              <a:t>Configuration management </a:t>
            </a:r>
          </a:p>
          <a:p>
            <a:pPr lvl="2">
              <a:buFont typeface="Wingdings" panose="05000000000000000000" pitchFamily="2" charset="2"/>
              <a:buChar char="ü"/>
            </a:pPr>
            <a:r>
              <a:rPr lang="en-IN" altLang="en-US" sz="1800"/>
              <a:t>Provides latest and up-to-date configuration information of system</a:t>
            </a:r>
          </a:p>
          <a:p>
            <a:pPr lvl="1" fontAlgn="base">
              <a:spcAft>
                <a:spcPct val="0"/>
              </a:spcAft>
              <a:buFont typeface="Wingdings" panose="05000000000000000000" pitchFamily="2" charset="2"/>
              <a:buChar char="q"/>
            </a:pPr>
            <a:r>
              <a:rPr lang="en-IN" altLang="en-US" sz="1800"/>
              <a:t>Cluster management </a:t>
            </a:r>
          </a:p>
          <a:p>
            <a:pPr lvl="2">
              <a:buFont typeface="Wingdings" panose="05000000000000000000" pitchFamily="2" charset="2"/>
              <a:buChar char="ü"/>
            </a:pPr>
            <a:r>
              <a:rPr lang="en-IN" altLang="en-US" sz="1800"/>
              <a:t>Managing the addition / deletion of nodes and their status</a:t>
            </a:r>
          </a:p>
          <a:p>
            <a:pPr lvl="1" fontAlgn="base">
              <a:spcAft>
                <a:spcPct val="0"/>
              </a:spcAft>
              <a:buFont typeface="Wingdings" panose="05000000000000000000" pitchFamily="2" charset="2"/>
              <a:buChar char="q"/>
            </a:pPr>
            <a:r>
              <a:rPr lang="en-IN" altLang="en-US" sz="1800"/>
              <a:t>Leader election </a:t>
            </a:r>
          </a:p>
          <a:p>
            <a:pPr lvl="2">
              <a:buFont typeface="Wingdings" panose="05000000000000000000" pitchFamily="2" charset="2"/>
              <a:buChar char="ü"/>
            </a:pPr>
            <a:r>
              <a:rPr lang="en-IN" altLang="en-US" sz="1800"/>
              <a:t>Helps in electing a node as leader for coordination purpose</a:t>
            </a:r>
          </a:p>
          <a:p>
            <a:pPr lvl="1" fontAlgn="base">
              <a:spcAft>
                <a:spcPct val="0"/>
              </a:spcAft>
              <a:buFont typeface="Wingdings" panose="05000000000000000000" pitchFamily="2" charset="2"/>
              <a:buChar char="q"/>
            </a:pPr>
            <a:r>
              <a:rPr lang="en-IN" altLang="en-US" sz="1800"/>
              <a:t>Locking and synchronization service </a:t>
            </a:r>
          </a:p>
          <a:p>
            <a:pPr lvl="2">
              <a:buFont typeface="Wingdings" panose="05000000000000000000" pitchFamily="2" charset="2"/>
              <a:buChar char="ü"/>
            </a:pPr>
            <a:r>
              <a:rPr lang="en-US" altLang="en-US" sz="1800"/>
              <a:t>Helps in automatic fail over recovery</a:t>
            </a:r>
            <a:endParaRPr lang="en-IN" altLang="en-US" sz="1800"/>
          </a:p>
          <a:p>
            <a:pPr lvl="1" fontAlgn="base">
              <a:spcAft>
                <a:spcPct val="0"/>
              </a:spcAft>
              <a:buFont typeface="Wingdings" panose="05000000000000000000" pitchFamily="2" charset="2"/>
              <a:buChar char="q"/>
            </a:pPr>
            <a:r>
              <a:rPr lang="en-IN" altLang="en-US" sz="1800"/>
              <a:t>Highly reliable data registry </a:t>
            </a:r>
          </a:p>
          <a:p>
            <a:pPr lvl="2">
              <a:buFont typeface="Wingdings" panose="05000000000000000000" pitchFamily="2" charset="2"/>
              <a:buChar char="ü"/>
            </a:pPr>
            <a:r>
              <a:rPr lang="en-IN" altLang="en-US" sz="1800"/>
              <a:t>Makes data available even when one or more nodes are down</a:t>
            </a:r>
          </a:p>
        </p:txBody>
      </p:sp>
      <p:sp>
        <p:nvSpPr>
          <p:cNvPr id="4" name="Content Placeholder 3">
            <a:extLst>
              <a:ext uri="{FF2B5EF4-FFF2-40B4-BE49-F238E27FC236}">
                <a16:creationId xmlns:a16="http://schemas.microsoft.com/office/drawing/2014/main" id="{ECFC764F-854F-3600-3375-F664281F27DB}"/>
              </a:ext>
            </a:extLst>
          </p:cNvPr>
          <p:cNvSpPr>
            <a:spLocks noGrp="1"/>
          </p:cNvSpPr>
          <p:nvPr>
            <p:ph sz="quarter" idx="10"/>
          </p:nvPr>
        </p:nvSpPr>
        <p:spPr/>
        <p:txBody>
          <a:bodyPr rtlCol="0">
            <a:normAutofit/>
          </a:bodyPr>
          <a:lstStyle/>
          <a:p>
            <a:pPr>
              <a:defRPr/>
            </a:pPr>
            <a:endParaRPr lang="en-US" dirty="0"/>
          </a:p>
          <a:p>
            <a:pPr>
              <a:defRPr/>
            </a:pPr>
            <a:r>
              <a:rPr lang="en-US" dirty="0"/>
              <a:t>Apache </a:t>
            </a:r>
            <a:r>
              <a:rPr lang="en-US" dirty="0" err="1"/>
              <a:t>ZooKeeper</a:t>
            </a:r>
            <a:r>
              <a:rPr lang="en-US" dirty="0"/>
              <a:t> Fundamentals</a:t>
            </a:r>
          </a:p>
          <a:p>
            <a:pPr>
              <a:defRPr/>
            </a:pP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Content Placeholder 2">
            <a:extLst>
              <a:ext uri="{FF2B5EF4-FFF2-40B4-BE49-F238E27FC236}">
                <a16:creationId xmlns:a16="http://schemas.microsoft.com/office/drawing/2014/main" id="{F75944A5-6A54-E9FF-893F-FC6492CBFBFE}"/>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IN" altLang="en-US"/>
              <a:t>Benefits of ZooKeeper</a:t>
            </a:r>
          </a:p>
          <a:p>
            <a:pPr lvl="1" fontAlgn="base">
              <a:spcAft>
                <a:spcPct val="0"/>
              </a:spcAft>
              <a:buFont typeface="Wingdings" panose="05000000000000000000" pitchFamily="2" charset="2"/>
              <a:buChar char="q"/>
            </a:pPr>
            <a:r>
              <a:rPr lang="en-IN" altLang="en-US" sz="1800"/>
              <a:t>Simple architecture of distributed coordination process</a:t>
            </a:r>
          </a:p>
          <a:p>
            <a:pPr lvl="1" fontAlgn="base">
              <a:spcAft>
                <a:spcPct val="0"/>
              </a:spcAft>
              <a:buFont typeface="Wingdings" panose="05000000000000000000" pitchFamily="2" charset="2"/>
              <a:buChar char="q"/>
            </a:pPr>
            <a:r>
              <a:rPr lang="en-IN" altLang="en-US" sz="1800"/>
              <a:t>Synchronization </a:t>
            </a:r>
          </a:p>
          <a:p>
            <a:pPr lvl="2">
              <a:buFont typeface="Wingdings" panose="05000000000000000000" pitchFamily="2" charset="2"/>
              <a:buChar char="ü"/>
            </a:pPr>
            <a:r>
              <a:rPr lang="en-IN" altLang="en-US" sz="1600"/>
              <a:t>Helps in coordination between the server processes</a:t>
            </a:r>
          </a:p>
          <a:p>
            <a:pPr lvl="1" fontAlgn="base">
              <a:spcAft>
                <a:spcPct val="0"/>
              </a:spcAft>
              <a:buFont typeface="Wingdings" panose="05000000000000000000" pitchFamily="2" charset="2"/>
              <a:buChar char="q"/>
            </a:pPr>
            <a:r>
              <a:rPr lang="en-IN" altLang="en-US" sz="1800"/>
              <a:t>Serialization </a:t>
            </a:r>
          </a:p>
          <a:p>
            <a:pPr lvl="2">
              <a:buFont typeface="Wingdings" panose="05000000000000000000" pitchFamily="2" charset="2"/>
              <a:buChar char="ü"/>
            </a:pPr>
            <a:r>
              <a:rPr lang="en-IN" altLang="en-US" sz="1600"/>
              <a:t>Ensure your application runs consistently</a:t>
            </a:r>
          </a:p>
          <a:p>
            <a:pPr lvl="1" fontAlgn="base">
              <a:spcAft>
                <a:spcPct val="0"/>
              </a:spcAft>
              <a:buFont typeface="Wingdings" panose="05000000000000000000" pitchFamily="2" charset="2"/>
              <a:buChar char="q"/>
            </a:pPr>
            <a:r>
              <a:rPr lang="en-IN" altLang="en-US" sz="1800"/>
              <a:t>Reliability</a:t>
            </a:r>
          </a:p>
          <a:p>
            <a:pPr lvl="2">
              <a:buFont typeface="Wingdings" panose="05000000000000000000" pitchFamily="2" charset="2"/>
              <a:buChar char="ü"/>
            </a:pPr>
            <a:r>
              <a:rPr lang="en-US" altLang="en-US" sz="1600"/>
              <a:t>As no single point of failure in system</a:t>
            </a:r>
            <a:endParaRPr lang="en-IN" altLang="en-US" sz="1600"/>
          </a:p>
          <a:p>
            <a:pPr lvl="1" fontAlgn="base">
              <a:spcAft>
                <a:spcPct val="0"/>
              </a:spcAft>
              <a:buFont typeface="Wingdings" panose="05000000000000000000" pitchFamily="2" charset="2"/>
              <a:buChar char="q"/>
            </a:pPr>
            <a:r>
              <a:rPr lang="en-IN" altLang="en-US" sz="1800"/>
              <a:t>Atomicity </a:t>
            </a:r>
          </a:p>
          <a:p>
            <a:pPr lvl="2">
              <a:buFont typeface="Wingdings" panose="05000000000000000000" pitchFamily="2" charset="2"/>
              <a:buChar char="ü"/>
            </a:pPr>
            <a:r>
              <a:rPr lang="en-IN" altLang="en-US" sz="1600"/>
              <a:t>Data transfer either succeed or fail completely, but no transaction is partial.</a:t>
            </a:r>
          </a:p>
        </p:txBody>
      </p:sp>
      <p:sp>
        <p:nvSpPr>
          <p:cNvPr id="4" name="Content Placeholder 3">
            <a:extLst>
              <a:ext uri="{FF2B5EF4-FFF2-40B4-BE49-F238E27FC236}">
                <a16:creationId xmlns:a16="http://schemas.microsoft.com/office/drawing/2014/main" id="{66038298-643D-93E5-1716-3E369A9EBBD2}"/>
              </a:ext>
            </a:extLst>
          </p:cNvPr>
          <p:cNvSpPr>
            <a:spLocks noGrp="1"/>
          </p:cNvSpPr>
          <p:nvPr>
            <p:ph sz="quarter" idx="10"/>
          </p:nvPr>
        </p:nvSpPr>
        <p:spPr/>
        <p:txBody>
          <a:bodyPr rtlCol="0">
            <a:normAutofit/>
          </a:bodyPr>
          <a:lstStyle/>
          <a:p>
            <a:pPr>
              <a:defRPr/>
            </a:pPr>
            <a:endParaRPr lang="en-US" dirty="0"/>
          </a:p>
          <a:p>
            <a:pPr>
              <a:defRPr/>
            </a:pPr>
            <a:r>
              <a:rPr lang="en-US" dirty="0"/>
              <a:t>Apache </a:t>
            </a:r>
            <a:r>
              <a:rPr lang="en-US" dirty="0" err="1"/>
              <a:t>ZooKeeper</a:t>
            </a:r>
            <a:r>
              <a:rPr lang="en-US" dirty="0"/>
              <a:t> Fundamentals</a:t>
            </a:r>
          </a:p>
          <a:p>
            <a:pPr>
              <a:defRPr/>
            </a:pP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Content Placeholder 2">
            <a:extLst>
              <a:ext uri="{FF2B5EF4-FFF2-40B4-BE49-F238E27FC236}">
                <a16:creationId xmlns:a16="http://schemas.microsoft.com/office/drawing/2014/main" id="{56E2F4A8-F4EB-3C22-AD5D-DA2C5A71E3FA}"/>
              </a:ext>
            </a:extLst>
          </p:cNvPr>
          <p:cNvSpPr>
            <a:spLocks noGrp="1"/>
          </p:cNvSpPr>
          <p:nvPr>
            <p:ph idx="1"/>
          </p:nvPr>
        </p:nvSpPr>
        <p:spPr>
          <a:xfrm>
            <a:off x="1828800" y="1493838"/>
            <a:ext cx="8229600" cy="411162"/>
          </a:xfrm>
        </p:spPr>
        <p:txBody>
          <a:bodyPr>
            <a:normAutofit fontScale="92500" lnSpcReduction="10000"/>
          </a:bodyPr>
          <a:lstStyle/>
          <a:p>
            <a:pPr fontAlgn="base">
              <a:spcAft>
                <a:spcPct val="0"/>
              </a:spcAft>
              <a:buFont typeface="Wingdings" panose="05000000000000000000" pitchFamily="2" charset="2"/>
              <a:buChar char="Ø"/>
            </a:pPr>
            <a:r>
              <a:rPr lang="en-IN" altLang="en-US"/>
              <a:t>Architecture</a:t>
            </a:r>
          </a:p>
        </p:txBody>
      </p:sp>
      <p:sp>
        <p:nvSpPr>
          <p:cNvPr id="4" name="Content Placeholder 3">
            <a:extLst>
              <a:ext uri="{FF2B5EF4-FFF2-40B4-BE49-F238E27FC236}">
                <a16:creationId xmlns:a16="http://schemas.microsoft.com/office/drawing/2014/main" id="{3EF4C2F9-DD2D-E3D7-F4D5-9C6F1BCC2C44}"/>
              </a:ext>
            </a:extLst>
          </p:cNvPr>
          <p:cNvSpPr>
            <a:spLocks noGrp="1"/>
          </p:cNvSpPr>
          <p:nvPr>
            <p:ph sz="quarter" idx="10"/>
          </p:nvPr>
        </p:nvSpPr>
        <p:spPr/>
        <p:txBody>
          <a:bodyPr rtlCol="0">
            <a:normAutofit/>
          </a:bodyPr>
          <a:lstStyle/>
          <a:p>
            <a:pPr>
              <a:defRPr/>
            </a:pPr>
            <a:endParaRPr lang="en-US" dirty="0"/>
          </a:p>
          <a:p>
            <a:pPr>
              <a:defRPr/>
            </a:pPr>
            <a:r>
              <a:rPr lang="en-US" dirty="0"/>
              <a:t>Apache </a:t>
            </a:r>
            <a:r>
              <a:rPr lang="en-US" dirty="0" err="1"/>
              <a:t>ZooKeeper</a:t>
            </a:r>
            <a:r>
              <a:rPr lang="en-US" dirty="0"/>
              <a:t> Fundamentals</a:t>
            </a:r>
          </a:p>
          <a:p>
            <a:pPr>
              <a:defRPr/>
            </a:pPr>
            <a:endParaRPr lang="en-US" dirty="0"/>
          </a:p>
        </p:txBody>
      </p:sp>
      <p:pic>
        <p:nvPicPr>
          <p:cNvPr id="19460" name="Picture 3">
            <a:extLst>
              <a:ext uri="{FF2B5EF4-FFF2-40B4-BE49-F238E27FC236}">
                <a16:creationId xmlns:a16="http://schemas.microsoft.com/office/drawing/2014/main" id="{BEC198C9-C445-B778-8E6C-A933EC61D5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9401" y="2057400"/>
            <a:ext cx="6372225"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Content Placeholder 2">
            <a:extLst>
              <a:ext uri="{FF2B5EF4-FFF2-40B4-BE49-F238E27FC236}">
                <a16:creationId xmlns:a16="http://schemas.microsoft.com/office/drawing/2014/main" id="{F007D0FB-D70C-7EA8-DBE8-EF159B0B51B7}"/>
              </a:ext>
            </a:extLst>
          </p:cNvPr>
          <p:cNvSpPr>
            <a:spLocks noGrp="1"/>
          </p:cNvSpPr>
          <p:nvPr>
            <p:ph idx="1"/>
          </p:nvPr>
        </p:nvSpPr>
        <p:spPr>
          <a:xfrm>
            <a:off x="1828800" y="1493838"/>
            <a:ext cx="8229600" cy="4906962"/>
          </a:xfrm>
        </p:spPr>
        <p:txBody>
          <a:bodyPr>
            <a:normAutofit fontScale="92500" lnSpcReduction="20000"/>
          </a:bodyPr>
          <a:lstStyle/>
          <a:p>
            <a:pPr fontAlgn="base">
              <a:spcAft>
                <a:spcPct val="0"/>
              </a:spcAft>
              <a:buFont typeface="Wingdings" panose="05000000000000000000" pitchFamily="2" charset="2"/>
              <a:buChar char="Ø"/>
            </a:pPr>
            <a:r>
              <a:rPr lang="en-IN" altLang="en-US" dirty="0"/>
              <a:t>Architectural Components</a:t>
            </a:r>
          </a:p>
          <a:p>
            <a:pPr lvl="1" fontAlgn="base">
              <a:spcAft>
                <a:spcPct val="0"/>
              </a:spcAft>
              <a:buFont typeface="Wingdings" panose="05000000000000000000" pitchFamily="2" charset="2"/>
              <a:buChar char="q"/>
            </a:pPr>
            <a:r>
              <a:rPr lang="en-US" altLang="en-US" sz="2000" dirty="0"/>
              <a:t>Client </a:t>
            </a:r>
          </a:p>
          <a:p>
            <a:pPr lvl="2">
              <a:buFont typeface="Wingdings" panose="05000000000000000000" pitchFamily="2" charset="2"/>
              <a:buChar char="ü"/>
            </a:pPr>
            <a:r>
              <a:rPr lang="en-US" altLang="en-US" sz="1400" dirty="0"/>
              <a:t>Node in distribution application, tries to connect to server in ensemble. </a:t>
            </a:r>
          </a:p>
          <a:p>
            <a:pPr lvl="2">
              <a:buFont typeface="Wingdings" panose="05000000000000000000" pitchFamily="2" charset="2"/>
              <a:buChar char="ü"/>
            </a:pPr>
            <a:r>
              <a:rPr lang="en-US" altLang="en-US" sz="1400" dirty="0"/>
              <a:t>Sends heartbeat message to server to maintain the connection </a:t>
            </a:r>
          </a:p>
          <a:p>
            <a:pPr lvl="2">
              <a:buFont typeface="Wingdings" panose="05000000000000000000" pitchFamily="2" charset="2"/>
              <a:buChar char="ü"/>
            </a:pPr>
            <a:r>
              <a:rPr lang="en-US" altLang="en-US" sz="1400" dirty="0"/>
              <a:t>In response, server sends message back to client, otherwise client connects to other server</a:t>
            </a:r>
          </a:p>
          <a:p>
            <a:pPr lvl="1" fontAlgn="base">
              <a:spcAft>
                <a:spcPct val="0"/>
              </a:spcAft>
              <a:buFont typeface="Wingdings" panose="05000000000000000000" pitchFamily="2" charset="2"/>
              <a:buChar char="q"/>
            </a:pPr>
            <a:r>
              <a:rPr lang="en-US" altLang="en-US" sz="2000" dirty="0"/>
              <a:t>Server</a:t>
            </a:r>
          </a:p>
          <a:p>
            <a:pPr lvl="2">
              <a:buFont typeface="Wingdings" panose="05000000000000000000" pitchFamily="2" charset="2"/>
              <a:buChar char="ü"/>
            </a:pPr>
            <a:r>
              <a:rPr lang="en-IN" altLang="en-US" sz="1400" dirty="0"/>
              <a:t>Node in our </a:t>
            </a:r>
            <a:r>
              <a:rPr lang="en-IN" altLang="en-US" sz="1400" dirty="0" err="1"/>
              <a:t>ZooKeeper</a:t>
            </a:r>
            <a:r>
              <a:rPr lang="en-IN" altLang="en-US" sz="1400" dirty="0"/>
              <a:t> ensemble, provides all the services to clients</a:t>
            </a:r>
          </a:p>
          <a:p>
            <a:pPr lvl="2">
              <a:buFont typeface="Wingdings" panose="05000000000000000000" pitchFamily="2" charset="2"/>
              <a:buChar char="ü"/>
            </a:pPr>
            <a:r>
              <a:rPr lang="en-IN" altLang="en-US" sz="1400" dirty="0"/>
              <a:t>Gives acknowledgement to client to inform that the server is alive.</a:t>
            </a:r>
            <a:endParaRPr lang="en-US" altLang="en-US" sz="1400" dirty="0"/>
          </a:p>
          <a:p>
            <a:pPr lvl="1" fontAlgn="base">
              <a:spcAft>
                <a:spcPct val="0"/>
              </a:spcAft>
              <a:buFont typeface="Wingdings" panose="05000000000000000000" pitchFamily="2" charset="2"/>
              <a:buChar char="q"/>
            </a:pPr>
            <a:r>
              <a:rPr lang="en-US" altLang="en-US" sz="2000" dirty="0"/>
              <a:t>Ensemble</a:t>
            </a:r>
          </a:p>
          <a:p>
            <a:pPr lvl="2">
              <a:buFont typeface="Wingdings" panose="05000000000000000000" pitchFamily="2" charset="2"/>
              <a:buChar char="ü"/>
            </a:pPr>
            <a:r>
              <a:rPr lang="en-IN" altLang="en-US" sz="1400" dirty="0"/>
              <a:t>Cluster of </a:t>
            </a:r>
            <a:r>
              <a:rPr lang="en-IN" altLang="en-US" sz="1400" dirty="0" err="1"/>
              <a:t>ZooKeeper</a:t>
            </a:r>
            <a:r>
              <a:rPr lang="en-IN" altLang="en-US" sz="1400" dirty="0"/>
              <a:t> servers. The minimum number of nodes - 3.</a:t>
            </a:r>
            <a:endParaRPr lang="en-US" altLang="en-US" sz="1400" dirty="0"/>
          </a:p>
          <a:p>
            <a:pPr lvl="1" fontAlgn="base">
              <a:spcAft>
                <a:spcPct val="0"/>
              </a:spcAft>
              <a:buFont typeface="Wingdings" panose="05000000000000000000" pitchFamily="2" charset="2"/>
              <a:buChar char="q"/>
            </a:pPr>
            <a:r>
              <a:rPr lang="en-US" altLang="en-US" sz="2000" dirty="0"/>
              <a:t>Leader</a:t>
            </a:r>
          </a:p>
          <a:p>
            <a:pPr lvl="2">
              <a:buFont typeface="Wingdings" panose="05000000000000000000" pitchFamily="2" charset="2"/>
              <a:buChar char="ü"/>
            </a:pPr>
            <a:r>
              <a:rPr lang="en-IN" altLang="en-US" sz="1400" dirty="0"/>
              <a:t>Server node which performs automatic recovery if any of the connected node failed. </a:t>
            </a:r>
          </a:p>
          <a:p>
            <a:pPr lvl="2">
              <a:buFont typeface="Wingdings" panose="05000000000000000000" pitchFamily="2" charset="2"/>
              <a:buChar char="ü"/>
            </a:pPr>
            <a:r>
              <a:rPr lang="en-IN" altLang="en-US" sz="1400" dirty="0"/>
              <a:t>Leaders are elected on service startup.</a:t>
            </a:r>
            <a:endParaRPr lang="en-US" altLang="en-US" sz="1400" dirty="0"/>
          </a:p>
          <a:p>
            <a:pPr lvl="1" fontAlgn="base">
              <a:spcAft>
                <a:spcPct val="0"/>
              </a:spcAft>
              <a:buFont typeface="Wingdings" panose="05000000000000000000" pitchFamily="2" charset="2"/>
              <a:buChar char="q"/>
            </a:pPr>
            <a:r>
              <a:rPr lang="en-US" altLang="en-US" sz="2000" dirty="0"/>
              <a:t>Follower</a:t>
            </a:r>
          </a:p>
          <a:p>
            <a:pPr lvl="2">
              <a:buFont typeface="Wingdings" panose="05000000000000000000" pitchFamily="2" charset="2"/>
              <a:buChar char="ü"/>
            </a:pPr>
            <a:r>
              <a:rPr lang="en-IN" altLang="en-US" sz="1400" dirty="0"/>
              <a:t>Server node which follows leader instruction.</a:t>
            </a:r>
            <a:endParaRPr lang="en-US" altLang="en-US" sz="1400" dirty="0"/>
          </a:p>
          <a:p>
            <a:pPr fontAlgn="base">
              <a:spcAft>
                <a:spcPct val="0"/>
              </a:spcAft>
              <a:buFont typeface="Wingdings" panose="05000000000000000000" pitchFamily="2" charset="2"/>
              <a:buChar char="Ø"/>
            </a:pPr>
            <a:endParaRPr lang="en-IN" altLang="en-US" dirty="0"/>
          </a:p>
          <a:p>
            <a:pPr fontAlgn="base">
              <a:spcAft>
                <a:spcPct val="0"/>
              </a:spcAft>
              <a:buFont typeface="Wingdings" panose="05000000000000000000" pitchFamily="2" charset="2"/>
              <a:buChar char="Ø"/>
            </a:pPr>
            <a:r>
              <a:rPr lang="en-IN" altLang="en-US">
                <a:hlinkClick r:id="rId2"/>
              </a:rPr>
              <a:t>https://zookeeper.apache.org/doc/r3.5.0-alpha/zookeeperOver.html</a:t>
            </a:r>
            <a:endParaRPr lang="en-IN" altLang="en-US"/>
          </a:p>
          <a:p>
            <a:pPr fontAlgn="base">
              <a:spcAft>
                <a:spcPct val="0"/>
              </a:spcAft>
              <a:buFont typeface="Wingdings" panose="05000000000000000000" pitchFamily="2" charset="2"/>
              <a:buChar char="Ø"/>
            </a:pPr>
            <a:endParaRPr lang="en-IN" altLang="en-US"/>
          </a:p>
        </p:txBody>
      </p:sp>
      <p:sp>
        <p:nvSpPr>
          <p:cNvPr id="4" name="Content Placeholder 3">
            <a:extLst>
              <a:ext uri="{FF2B5EF4-FFF2-40B4-BE49-F238E27FC236}">
                <a16:creationId xmlns:a16="http://schemas.microsoft.com/office/drawing/2014/main" id="{8BE03235-000B-AD26-93FD-66184CAD755E}"/>
              </a:ext>
            </a:extLst>
          </p:cNvPr>
          <p:cNvSpPr>
            <a:spLocks noGrp="1"/>
          </p:cNvSpPr>
          <p:nvPr>
            <p:ph sz="quarter" idx="10"/>
          </p:nvPr>
        </p:nvSpPr>
        <p:spPr/>
        <p:txBody>
          <a:bodyPr rtlCol="0">
            <a:normAutofit/>
          </a:bodyPr>
          <a:lstStyle/>
          <a:p>
            <a:pPr>
              <a:defRPr/>
            </a:pPr>
            <a:endParaRPr lang="en-US" dirty="0"/>
          </a:p>
          <a:p>
            <a:pPr>
              <a:defRPr/>
            </a:pPr>
            <a:r>
              <a:rPr lang="en-US" dirty="0"/>
              <a:t>Apache </a:t>
            </a:r>
            <a:r>
              <a:rPr lang="en-US" dirty="0" err="1"/>
              <a:t>ZooKeeper</a:t>
            </a:r>
            <a:r>
              <a:rPr lang="en-US" dirty="0"/>
              <a:t> Fundamentals</a:t>
            </a:r>
          </a:p>
          <a:p>
            <a:pPr>
              <a:defRPr/>
            </a:pP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Content Placeholder 2">
            <a:extLst>
              <a:ext uri="{FF2B5EF4-FFF2-40B4-BE49-F238E27FC236}">
                <a16:creationId xmlns:a16="http://schemas.microsoft.com/office/drawing/2014/main" id="{B1D05D23-5CC8-7832-96B0-56BD1B029B87}"/>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IN" altLang="en-US"/>
              <a:t>Hierarchical Namespace</a:t>
            </a:r>
          </a:p>
          <a:p>
            <a:pPr lvl="1" fontAlgn="base">
              <a:spcAft>
                <a:spcPct val="0"/>
              </a:spcAft>
              <a:buFont typeface="Wingdings" panose="05000000000000000000" pitchFamily="2" charset="2"/>
              <a:buChar char="q"/>
            </a:pPr>
            <a:r>
              <a:rPr lang="en-IN" altLang="en-US" sz="1800"/>
              <a:t>ZooKeeper node is referred as znode. </a:t>
            </a:r>
          </a:p>
          <a:p>
            <a:pPr lvl="1" fontAlgn="base">
              <a:spcAft>
                <a:spcPct val="0"/>
              </a:spcAft>
              <a:buFont typeface="Wingdings" panose="05000000000000000000" pitchFamily="2" charset="2"/>
              <a:buChar char="q"/>
            </a:pPr>
            <a:r>
              <a:rPr lang="en-IN" altLang="en-US" sz="1800"/>
              <a:t>Every znode is identified by a name and separated by a sequence of path .</a:t>
            </a:r>
          </a:p>
          <a:p>
            <a:pPr lvl="1" fontAlgn="base">
              <a:spcAft>
                <a:spcPct val="0"/>
              </a:spcAft>
              <a:buFont typeface="Wingdings" panose="05000000000000000000" pitchFamily="2" charset="2"/>
              <a:buChar char="q"/>
            </a:pPr>
            <a:r>
              <a:rPr lang="en-IN" altLang="en-US" sz="1800"/>
              <a:t>Each znode can store upto 1MB of data</a:t>
            </a:r>
          </a:p>
          <a:p>
            <a:pPr lvl="1" fontAlgn="base">
              <a:spcAft>
                <a:spcPct val="0"/>
              </a:spcAft>
              <a:buFont typeface="Wingdings" panose="05000000000000000000" pitchFamily="2" charset="2"/>
              <a:buChar char="q"/>
            </a:pPr>
            <a:r>
              <a:rPr lang="en-IN" altLang="en-US" sz="1800"/>
              <a:t>The main purpose of this structure is to store synchronized data and describe the metadata of the znode.</a:t>
            </a:r>
          </a:p>
          <a:p>
            <a:pPr lvl="1" fontAlgn="base">
              <a:spcAft>
                <a:spcPct val="0"/>
              </a:spcAft>
              <a:buFont typeface="Wingdings" panose="05000000000000000000" pitchFamily="2" charset="2"/>
              <a:buChar char="q"/>
            </a:pPr>
            <a:r>
              <a:rPr lang="en-IN" altLang="en-US" sz="1800"/>
              <a:t>Every znode in the ZooKeeper data model maintains a stat structure. </a:t>
            </a:r>
          </a:p>
          <a:p>
            <a:pPr lvl="1" fontAlgn="base">
              <a:spcAft>
                <a:spcPct val="0"/>
              </a:spcAft>
              <a:buFont typeface="Wingdings" panose="05000000000000000000" pitchFamily="2" charset="2"/>
              <a:buChar char="q"/>
            </a:pPr>
            <a:r>
              <a:rPr lang="en-IN" altLang="en-US" sz="1800"/>
              <a:t>A stat simply provides the metadata of a znode. It consists of Version number, Action control list , Timestamp, and Data length</a:t>
            </a:r>
          </a:p>
          <a:p>
            <a:pPr fontAlgn="base">
              <a:spcAft>
                <a:spcPct val="0"/>
              </a:spcAft>
              <a:buFont typeface="Wingdings" panose="05000000000000000000" pitchFamily="2" charset="2"/>
              <a:buChar char="Ø"/>
            </a:pPr>
            <a:endParaRPr lang="en-IN" altLang="en-US"/>
          </a:p>
        </p:txBody>
      </p:sp>
      <p:sp>
        <p:nvSpPr>
          <p:cNvPr id="4" name="Content Placeholder 3">
            <a:extLst>
              <a:ext uri="{FF2B5EF4-FFF2-40B4-BE49-F238E27FC236}">
                <a16:creationId xmlns:a16="http://schemas.microsoft.com/office/drawing/2014/main" id="{4F5987C9-0B76-3305-7892-494DDA6836D7}"/>
              </a:ext>
            </a:extLst>
          </p:cNvPr>
          <p:cNvSpPr>
            <a:spLocks noGrp="1"/>
          </p:cNvSpPr>
          <p:nvPr>
            <p:ph sz="quarter" idx="10"/>
          </p:nvPr>
        </p:nvSpPr>
        <p:spPr/>
        <p:txBody>
          <a:bodyPr rtlCol="0">
            <a:normAutofit/>
          </a:bodyPr>
          <a:lstStyle/>
          <a:p>
            <a:pPr>
              <a:defRPr/>
            </a:pPr>
            <a:endParaRPr lang="en-US" dirty="0"/>
          </a:p>
          <a:p>
            <a:pPr>
              <a:defRPr/>
            </a:pPr>
            <a:r>
              <a:rPr lang="en-US" dirty="0"/>
              <a:t>Apache </a:t>
            </a:r>
            <a:r>
              <a:rPr lang="en-US" dirty="0" err="1"/>
              <a:t>ZooKeeper</a:t>
            </a:r>
            <a:r>
              <a:rPr lang="en-US" dirty="0"/>
              <a:t> Fundamentals</a:t>
            </a:r>
          </a:p>
          <a:p>
            <a:pPr>
              <a:defRPr/>
            </a:pP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2">
            <a:extLst>
              <a:ext uri="{FF2B5EF4-FFF2-40B4-BE49-F238E27FC236}">
                <a16:creationId xmlns:a16="http://schemas.microsoft.com/office/drawing/2014/main" id="{40A87A0E-2E54-C35E-3120-37386BFA7D91}"/>
              </a:ext>
            </a:extLst>
          </p:cNvPr>
          <p:cNvSpPr>
            <a:spLocks noGrp="1"/>
          </p:cNvSpPr>
          <p:nvPr>
            <p:ph idx="1"/>
          </p:nvPr>
        </p:nvSpPr>
        <p:spPr>
          <a:xfrm>
            <a:off x="1828800" y="1493838"/>
            <a:ext cx="8229600" cy="487362"/>
          </a:xfrm>
        </p:spPr>
        <p:txBody>
          <a:bodyPr/>
          <a:lstStyle/>
          <a:p>
            <a:pPr fontAlgn="base">
              <a:spcAft>
                <a:spcPct val="0"/>
              </a:spcAft>
              <a:buFont typeface="Wingdings" panose="05000000000000000000" pitchFamily="2" charset="2"/>
              <a:buChar char="Ø"/>
            </a:pPr>
            <a:r>
              <a:rPr lang="en-IN" altLang="en-US"/>
              <a:t>Hierarchical Namespace(2)</a:t>
            </a:r>
          </a:p>
          <a:p>
            <a:pPr fontAlgn="base">
              <a:spcAft>
                <a:spcPct val="0"/>
              </a:spcAft>
              <a:buFont typeface="Wingdings" panose="05000000000000000000" pitchFamily="2" charset="2"/>
              <a:buChar char="Ø"/>
            </a:pPr>
            <a:endParaRPr lang="en-IN" altLang="en-US"/>
          </a:p>
        </p:txBody>
      </p:sp>
      <p:sp>
        <p:nvSpPr>
          <p:cNvPr id="4" name="Content Placeholder 3">
            <a:extLst>
              <a:ext uri="{FF2B5EF4-FFF2-40B4-BE49-F238E27FC236}">
                <a16:creationId xmlns:a16="http://schemas.microsoft.com/office/drawing/2014/main" id="{3DA6A23F-F6DF-BAAB-5BFD-C4A4D36A8C36}"/>
              </a:ext>
            </a:extLst>
          </p:cNvPr>
          <p:cNvSpPr>
            <a:spLocks noGrp="1"/>
          </p:cNvSpPr>
          <p:nvPr>
            <p:ph sz="quarter" idx="10"/>
          </p:nvPr>
        </p:nvSpPr>
        <p:spPr/>
        <p:txBody>
          <a:bodyPr rtlCol="0">
            <a:normAutofit/>
          </a:bodyPr>
          <a:lstStyle/>
          <a:p>
            <a:pPr>
              <a:defRPr/>
            </a:pPr>
            <a:endParaRPr lang="en-US" dirty="0"/>
          </a:p>
          <a:p>
            <a:pPr>
              <a:defRPr/>
            </a:pPr>
            <a:r>
              <a:rPr lang="en-US" dirty="0"/>
              <a:t>Apache </a:t>
            </a:r>
            <a:r>
              <a:rPr lang="en-US" dirty="0" err="1"/>
              <a:t>ZooKeeper</a:t>
            </a:r>
            <a:r>
              <a:rPr lang="en-US" dirty="0"/>
              <a:t> Fundamentals</a:t>
            </a:r>
          </a:p>
          <a:p>
            <a:pPr>
              <a:defRPr/>
            </a:pPr>
            <a:endParaRPr lang="en-US" dirty="0"/>
          </a:p>
        </p:txBody>
      </p:sp>
      <p:pic>
        <p:nvPicPr>
          <p:cNvPr id="22532" name="Picture 4">
            <a:extLst>
              <a:ext uri="{FF2B5EF4-FFF2-40B4-BE49-F238E27FC236}">
                <a16:creationId xmlns:a16="http://schemas.microsoft.com/office/drawing/2014/main" id="{CB34895F-FCD2-CF3E-A968-2D55FE3CFA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0800" y="1981200"/>
            <a:ext cx="6781800" cy="443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latin typeface="Arial" charset="0"/>
                <a:cs typeface="Arial" charset="0"/>
              </a:rPr>
            </a:br>
            <a:r>
              <a:rPr lang="en-US" dirty="0">
                <a:latin typeface="Arial" charset="0"/>
                <a:cs typeface="Arial" charset="0"/>
              </a:rPr>
              <a:t>Distributed Applications</a:t>
            </a:r>
            <a:br>
              <a:rPr lang="en-US" dirty="0">
                <a:latin typeface="Arial" charset="0"/>
                <a:cs typeface="Arial" charset="0"/>
              </a:rPr>
            </a:br>
            <a:endParaRPr lang="en-IN" dirty="0"/>
          </a:p>
        </p:txBody>
      </p:sp>
      <p:sp>
        <p:nvSpPr>
          <p:cNvPr id="3" name="Text Placeholder 2"/>
          <p:cNvSpPr>
            <a:spLocks noGrp="1"/>
          </p:cNvSpPr>
          <p:nvPr>
            <p:ph type="body" sz="quarter" idx="13"/>
          </p:nvPr>
        </p:nvSpPr>
        <p:spPr/>
        <p:txBody>
          <a:bodyPr/>
          <a:lstStyle/>
          <a:p>
            <a:r>
              <a:rPr lang="en-US" dirty="0"/>
              <a:t>Run on multiple systems in a network at a given time simultaneously </a:t>
            </a:r>
          </a:p>
          <a:p>
            <a:r>
              <a:rPr lang="en-US" dirty="0"/>
              <a:t>Systems coordinates among themselves to carry out task in fast and efficient manner</a:t>
            </a:r>
          </a:p>
          <a:p>
            <a:r>
              <a:rPr lang="en-US" dirty="0"/>
              <a:t>Collection of systems is “Cluster”</a:t>
            </a:r>
          </a:p>
          <a:p>
            <a:r>
              <a:rPr lang="en-US" dirty="0"/>
              <a:t>System is termed as “Node”</a:t>
            </a:r>
          </a:p>
          <a:p>
            <a:r>
              <a:rPr lang="en-US" dirty="0"/>
              <a:t>Client communicates with the systems in cluster</a:t>
            </a:r>
          </a:p>
          <a:p>
            <a:endParaRPr lang="en-IN" dirty="0"/>
          </a:p>
        </p:txBody>
      </p:sp>
      <p:sp>
        <p:nvSpPr>
          <p:cNvPr id="4" name="Text Placeholder 3"/>
          <p:cNvSpPr>
            <a:spLocks noGrp="1"/>
          </p:cNvSpPr>
          <p:nvPr>
            <p:ph type="body" sz="quarter" idx="14"/>
          </p:nvPr>
        </p:nvSpPr>
        <p:spPr/>
        <p:txBody>
          <a:bodyPr/>
          <a:lstStyle/>
          <a:p>
            <a:r>
              <a:rPr lang="en-IN" dirty="0"/>
              <a:t>Overview</a:t>
            </a:r>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43400" y="3429000"/>
            <a:ext cx="6553200" cy="32146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47481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Content Placeholder 2">
            <a:extLst>
              <a:ext uri="{FF2B5EF4-FFF2-40B4-BE49-F238E27FC236}">
                <a16:creationId xmlns:a16="http://schemas.microsoft.com/office/drawing/2014/main" id="{FC03D4F1-77D3-2598-A384-CF00B6AD25CE}"/>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IN" altLang="en-US"/>
              <a:t>Types of Znodes</a:t>
            </a:r>
          </a:p>
          <a:p>
            <a:pPr fontAlgn="base">
              <a:spcAft>
                <a:spcPct val="0"/>
              </a:spcAft>
              <a:buFont typeface="Wingdings" panose="05000000000000000000" pitchFamily="2" charset="2"/>
              <a:buChar char="Ø"/>
            </a:pPr>
            <a:endParaRPr lang="en-IN" altLang="en-US"/>
          </a:p>
          <a:p>
            <a:pPr lvl="1" fontAlgn="base">
              <a:spcAft>
                <a:spcPct val="0"/>
              </a:spcAft>
              <a:buFont typeface="Wingdings" panose="05000000000000000000" pitchFamily="2" charset="2"/>
              <a:buChar char="ü"/>
            </a:pPr>
            <a:r>
              <a:rPr lang="en-IN" altLang="en-US" sz="2400"/>
              <a:t>Persistence znode </a:t>
            </a:r>
          </a:p>
          <a:p>
            <a:pPr lvl="1" fontAlgn="base">
              <a:spcAft>
                <a:spcPct val="0"/>
              </a:spcAft>
              <a:buFont typeface="Wingdings" panose="05000000000000000000" pitchFamily="2" charset="2"/>
              <a:buChar char="ü"/>
            </a:pPr>
            <a:r>
              <a:rPr lang="en-US" altLang="en-US" sz="2400"/>
              <a:t>Ephemeral znode</a:t>
            </a:r>
            <a:endParaRPr lang="en-IN" altLang="en-US" sz="2400"/>
          </a:p>
          <a:p>
            <a:pPr lvl="1" fontAlgn="base">
              <a:spcAft>
                <a:spcPct val="0"/>
              </a:spcAft>
              <a:buFont typeface="Wingdings" panose="05000000000000000000" pitchFamily="2" charset="2"/>
              <a:buChar char="ü"/>
            </a:pPr>
            <a:r>
              <a:rPr lang="en-IN" altLang="en-US" sz="2400"/>
              <a:t>Sequential znode </a:t>
            </a:r>
          </a:p>
        </p:txBody>
      </p:sp>
      <p:sp>
        <p:nvSpPr>
          <p:cNvPr id="4" name="Content Placeholder 3">
            <a:extLst>
              <a:ext uri="{FF2B5EF4-FFF2-40B4-BE49-F238E27FC236}">
                <a16:creationId xmlns:a16="http://schemas.microsoft.com/office/drawing/2014/main" id="{47652A51-13A5-EF42-C4CF-E907CB273C72}"/>
              </a:ext>
            </a:extLst>
          </p:cNvPr>
          <p:cNvSpPr>
            <a:spLocks noGrp="1"/>
          </p:cNvSpPr>
          <p:nvPr>
            <p:ph sz="quarter" idx="10"/>
          </p:nvPr>
        </p:nvSpPr>
        <p:spPr/>
        <p:txBody>
          <a:bodyPr rtlCol="0">
            <a:normAutofit/>
          </a:bodyPr>
          <a:lstStyle/>
          <a:p>
            <a:pPr>
              <a:defRPr/>
            </a:pPr>
            <a:endParaRPr lang="en-US" dirty="0"/>
          </a:p>
          <a:p>
            <a:pPr>
              <a:defRPr/>
            </a:pPr>
            <a:r>
              <a:rPr lang="en-US" dirty="0"/>
              <a:t>Apache </a:t>
            </a:r>
            <a:r>
              <a:rPr lang="en-US" dirty="0" err="1"/>
              <a:t>ZooKeeper</a:t>
            </a:r>
            <a:r>
              <a:rPr lang="en-US" dirty="0"/>
              <a:t> Fundamentals</a:t>
            </a:r>
          </a:p>
          <a:p>
            <a:pPr>
              <a:defRPr/>
            </a:pP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Content Placeholder 2">
            <a:extLst>
              <a:ext uri="{FF2B5EF4-FFF2-40B4-BE49-F238E27FC236}">
                <a16:creationId xmlns:a16="http://schemas.microsoft.com/office/drawing/2014/main" id="{1E45AA0A-0423-0915-008C-1EE69B1AAD2C}"/>
              </a:ext>
            </a:extLst>
          </p:cNvPr>
          <p:cNvSpPr>
            <a:spLocks noGrp="1"/>
          </p:cNvSpPr>
          <p:nvPr>
            <p:ph idx="1"/>
          </p:nvPr>
        </p:nvSpPr>
        <p:spPr>
          <a:xfrm>
            <a:off x="1828800" y="1493838"/>
            <a:ext cx="8229600" cy="4525962"/>
          </a:xfrm>
        </p:spPr>
        <p:txBody>
          <a:bodyPr/>
          <a:lstStyle/>
          <a:p>
            <a:pPr fontAlgn="base">
              <a:spcAft>
                <a:spcPct val="0"/>
              </a:spcAft>
              <a:buFont typeface="Wingdings" pitchFamily="2" charset="2"/>
              <a:buChar char="Ø"/>
              <a:defRPr/>
            </a:pPr>
            <a:r>
              <a:rPr lang="en-IN" dirty="0">
                <a:latin typeface="Arial" charset="0"/>
                <a:cs typeface="Arial" charset="0"/>
              </a:rPr>
              <a:t>Persistence </a:t>
            </a:r>
            <a:r>
              <a:rPr lang="en-IN" dirty="0" err="1">
                <a:latin typeface="Arial" charset="0"/>
                <a:cs typeface="Arial" charset="0"/>
              </a:rPr>
              <a:t>znode</a:t>
            </a:r>
            <a:endParaRPr lang="en-IN" dirty="0">
              <a:latin typeface="Arial" charset="0"/>
              <a:cs typeface="Arial" charset="0"/>
            </a:endParaRPr>
          </a:p>
          <a:p>
            <a:pPr lvl="1" fontAlgn="base">
              <a:spcAft>
                <a:spcPct val="0"/>
              </a:spcAft>
              <a:buFont typeface="Wingdings" pitchFamily="2" charset="2"/>
              <a:buChar char="ü"/>
              <a:defRPr/>
            </a:pPr>
            <a:r>
              <a:rPr lang="en-IN" sz="1800" dirty="0">
                <a:latin typeface="Arial" charset="0"/>
                <a:cs typeface="Arial" charset="0"/>
              </a:rPr>
              <a:t>is alive even after the client, which created that particular </a:t>
            </a:r>
            <a:r>
              <a:rPr lang="en-IN" sz="1800" dirty="0" err="1">
                <a:latin typeface="Arial" charset="0"/>
                <a:cs typeface="Arial" charset="0"/>
              </a:rPr>
              <a:t>znode</a:t>
            </a:r>
            <a:r>
              <a:rPr lang="en-IN" sz="1800" dirty="0">
                <a:latin typeface="Arial" charset="0"/>
                <a:cs typeface="Arial" charset="0"/>
              </a:rPr>
              <a:t>, is disconnected. </a:t>
            </a:r>
          </a:p>
          <a:p>
            <a:pPr lvl="1" fontAlgn="base">
              <a:spcAft>
                <a:spcPct val="0"/>
              </a:spcAft>
              <a:buFont typeface="Wingdings" pitchFamily="2" charset="2"/>
              <a:buChar char="ü"/>
              <a:defRPr/>
            </a:pPr>
            <a:r>
              <a:rPr lang="en-IN" sz="1800" dirty="0">
                <a:latin typeface="Arial" charset="0"/>
                <a:cs typeface="Arial" charset="0"/>
              </a:rPr>
              <a:t>By default, all </a:t>
            </a:r>
            <a:r>
              <a:rPr lang="en-IN" sz="1800" dirty="0" err="1">
                <a:latin typeface="Arial" charset="0"/>
                <a:cs typeface="Arial" charset="0"/>
              </a:rPr>
              <a:t>znodes</a:t>
            </a:r>
            <a:r>
              <a:rPr lang="en-IN" sz="1800" dirty="0">
                <a:latin typeface="Arial" charset="0"/>
                <a:cs typeface="Arial" charset="0"/>
              </a:rPr>
              <a:t> are persistent.</a:t>
            </a:r>
          </a:p>
          <a:p>
            <a:pPr lvl="1" fontAlgn="base">
              <a:spcAft>
                <a:spcPct val="0"/>
              </a:spcAft>
              <a:buFont typeface="Arial" pitchFamily="34" charset="0"/>
              <a:buNone/>
              <a:defRPr/>
            </a:pPr>
            <a:endParaRPr lang="en-IN" sz="1800" dirty="0">
              <a:latin typeface="Arial" charset="0"/>
              <a:cs typeface="Arial" charset="0"/>
            </a:endParaRPr>
          </a:p>
          <a:p>
            <a:pPr marL="0" lvl="1" indent="0" fontAlgn="base">
              <a:spcAft>
                <a:spcPct val="0"/>
              </a:spcAft>
              <a:buFont typeface="Wingdings" pitchFamily="2" charset="2"/>
              <a:buChar char="Ø"/>
              <a:defRPr/>
            </a:pPr>
            <a:r>
              <a:rPr lang="en-IN" sz="2400" dirty="0">
                <a:latin typeface="Arial" charset="0"/>
                <a:cs typeface="Arial" charset="0"/>
              </a:rPr>
              <a:t>Ephemeral </a:t>
            </a:r>
            <a:r>
              <a:rPr lang="en-IN" sz="2400" dirty="0" err="1">
                <a:latin typeface="Arial" charset="0"/>
                <a:cs typeface="Arial" charset="0"/>
              </a:rPr>
              <a:t>znode</a:t>
            </a:r>
            <a:endParaRPr lang="en-IN" sz="2400" dirty="0">
              <a:latin typeface="Arial" charset="0"/>
              <a:cs typeface="Arial" charset="0"/>
            </a:endParaRPr>
          </a:p>
          <a:p>
            <a:pPr lvl="1" fontAlgn="base">
              <a:spcAft>
                <a:spcPct val="0"/>
              </a:spcAft>
              <a:buFont typeface="Wingdings" pitchFamily="2" charset="2"/>
              <a:buChar char="ü"/>
              <a:defRPr/>
            </a:pPr>
            <a:r>
              <a:rPr lang="en-IN" sz="1800" dirty="0">
                <a:latin typeface="Arial" charset="0"/>
                <a:cs typeface="Arial" charset="0"/>
              </a:rPr>
              <a:t>are active until the client is alive. </a:t>
            </a:r>
          </a:p>
          <a:p>
            <a:pPr lvl="1" fontAlgn="base">
              <a:spcAft>
                <a:spcPct val="0"/>
              </a:spcAft>
              <a:buFont typeface="Wingdings" pitchFamily="2" charset="2"/>
              <a:buChar char="ü"/>
              <a:defRPr/>
            </a:pPr>
            <a:r>
              <a:rPr lang="en-IN" sz="1800" dirty="0">
                <a:latin typeface="Arial" charset="0"/>
                <a:cs typeface="Arial" charset="0"/>
              </a:rPr>
              <a:t>When a client gets disconnected from the </a:t>
            </a:r>
            <a:r>
              <a:rPr lang="en-IN" sz="1800" dirty="0" err="1">
                <a:latin typeface="Arial" charset="0"/>
                <a:cs typeface="Arial" charset="0"/>
              </a:rPr>
              <a:t>ZooKeeper</a:t>
            </a:r>
            <a:r>
              <a:rPr lang="en-IN" sz="1800" dirty="0">
                <a:latin typeface="Arial" charset="0"/>
                <a:cs typeface="Arial" charset="0"/>
              </a:rPr>
              <a:t> ensemble, then the ephemeral </a:t>
            </a:r>
            <a:r>
              <a:rPr lang="en-IN" sz="1800" dirty="0" err="1">
                <a:latin typeface="Arial" charset="0"/>
                <a:cs typeface="Arial" charset="0"/>
              </a:rPr>
              <a:t>znodes</a:t>
            </a:r>
            <a:r>
              <a:rPr lang="en-IN" sz="1800" dirty="0">
                <a:latin typeface="Arial" charset="0"/>
                <a:cs typeface="Arial" charset="0"/>
              </a:rPr>
              <a:t> get deleted automatically. </a:t>
            </a:r>
          </a:p>
          <a:p>
            <a:pPr lvl="1" fontAlgn="base">
              <a:spcAft>
                <a:spcPct val="0"/>
              </a:spcAft>
              <a:buFont typeface="Wingdings" pitchFamily="2" charset="2"/>
              <a:buChar char="ü"/>
              <a:defRPr/>
            </a:pPr>
            <a:r>
              <a:rPr lang="en-IN" sz="1800" dirty="0">
                <a:latin typeface="Arial" charset="0"/>
                <a:cs typeface="Arial" charset="0"/>
              </a:rPr>
              <a:t>are not allowed to have a children further</a:t>
            </a:r>
          </a:p>
          <a:p>
            <a:pPr lvl="1" fontAlgn="base">
              <a:spcAft>
                <a:spcPct val="0"/>
              </a:spcAft>
              <a:buFont typeface="Wingdings" pitchFamily="2" charset="2"/>
              <a:buChar char="ü"/>
              <a:defRPr/>
            </a:pPr>
            <a:r>
              <a:rPr lang="en-IN" sz="1800" dirty="0">
                <a:latin typeface="Arial" charset="0"/>
                <a:cs typeface="Arial" charset="0"/>
              </a:rPr>
              <a:t>play an important role in Leader election </a:t>
            </a:r>
          </a:p>
          <a:p>
            <a:pPr fontAlgn="base">
              <a:spcAft>
                <a:spcPct val="0"/>
              </a:spcAft>
              <a:buFont typeface="Wingdings" pitchFamily="2" charset="2"/>
              <a:buChar char="Ø"/>
              <a:defRPr/>
            </a:pPr>
            <a:endParaRPr lang="en-IN" dirty="0">
              <a:latin typeface="Arial" charset="0"/>
              <a:cs typeface="Arial" charset="0"/>
            </a:endParaRPr>
          </a:p>
        </p:txBody>
      </p:sp>
      <p:sp>
        <p:nvSpPr>
          <p:cNvPr id="4" name="Content Placeholder 3">
            <a:extLst>
              <a:ext uri="{FF2B5EF4-FFF2-40B4-BE49-F238E27FC236}">
                <a16:creationId xmlns:a16="http://schemas.microsoft.com/office/drawing/2014/main" id="{093E2E45-8EB4-7E63-B403-C83DCB1DE63F}"/>
              </a:ext>
            </a:extLst>
          </p:cNvPr>
          <p:cNvSpPr>
            <a:spLocks noGrp="1"/>
          </p:cNvSpPr>
          <p:nvPr>
            <p:ph sz="quarter" idx="10"/>
          </p:nvPr>
        </p:nvSpPr>
        <p:spPr/>
        <p:txBody>
          <a:bodyPr rtlCol="0">
            <a:normAutofit/>
          </a:bodyPr>
          <a:lstStyle/>
          <a:p>
            <a:pPr>
              <a:defRPr/>
            </a:pPr>
            <a:endParaRPr lang="en-US" dirty="0"/>
          </a:p>
          <a:p>
            <a:pPr>
              <a:defRPr/>
            </a:pPr>
            <a:r>
              <a:rPr lang="en-US" dirty="0"/>
              <a:t>Apache </a:t>
            </a:r>
            <a:r>
              <a:rPr lang="en-US" dirty="0" err="1"/>
              <a:t>ZooKeeper</a:t>
            </a:r>
            <a:r>
              <a:rPr lang="en-US" dirty="0"/>
              <a:t> Fundamentals</a:t>
            </a:r>
          </a:p>
          <a:p>
            <a:pPr>
              <a:defRPr/>
            </a:pP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Content Placeholder 2">
            <a:extLst>
              <a:ext uri="{FF2B5EF4-FFF2-40B4-BE49-F238E27FC236}">
                <a16:creationId xmlns:a16="http://schemas.microsoft.com/office/drawing/2014/main" id="{A716458F-B6F6-263D-70D4-2DC4DD7C86D4}"/>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IN" altLang="en-US"/>
              <a:t>Sequential znode </a:t>
            </a:r>
          </a:p>
          <a:p>
            <a:pPr lvl="1" fontAlgn="base">
              <a:spcAft>
                <a:spcPct val="0"/>
              </a:spcAft>
              <a:buFont typeface="Wingdings" panose="05000000000000000000" pitchFamily="2" charset="2"/>
              <a:buChar char="q"/>
            </a:pPr>
            <a:r>
              <a:rPr lang="en-IN" altLang="en-US" sz="1800"/>
              <a:t>can be either persistent or ephemeral</a:t>
            </a:r>
          </a:p>
          <a:p>
            <a:pPr lvl="1" fontAlgn="base">
              <a:spcAft>
                <a:spcPct val="0"/>
              </a:spcAft>
              <a:buFont typeface="Wingdings" panose="05000000000000000000" pitchFamily="2" charset="2"/>
              <a:buChar char="q"/>
            </a:pPr>
            <a:r>
              <a:rPr lang="en-IN" altLang="en-US" sz="1800"/>
              <a:t>ZooKeeper sets the path of the znode by attaching a 10 digit sequence number to the original name. </a:t>
            </a:r>
          </a:p>
          <a:p>
            <a:pPr lvl="1" fontAlgn="base">
              <a:spcAft>
                <a:spcPct val="0"/>
              </a:spcAft>
              <a:buFont typeface="Wingdings" panose="05000000000000000000" pitchFamily="2" charset="2"/>
              <a:buChar char="q"/>
            </a:pPr>
            <a:r>
              <a:rPr lang="en-IN" altLang="en-US" sz="1800"/>
              <a:t>For example, if a znode with path /myapp is created as a sequential znode, ZooKeeper will change the path to /myapp0000000001 and set the next sequence</a:t>
            </a:r>
          </a:p>
          <a:p>
            <a:pPr lvl="1" fontAlgn="base">
              <a:spcAft>
                <a:spcPct val="0"/>
              </a:spcAft>
              <a:buFont typeface="Wingdings" panose="05000000000000000000" pitchFamily="2" charset="2"/>
              <a:buChar char="q"/>
            </a:pPr>
            <a:r>
              <a:rPr lang="en-IN" altLang="en-US" sz="1800"/>
              <a:t>number as 0000000002. </a:t>
            </a:r>
          </a:p>
          <a:p>
            <a:pPr lvl="1" fontAlgn="base">
              <a:spcAft>
                <a:spcPct val="0"/>
              </a:spcAft>
              <a:buFont typeface="Wingdings" panose="05000000000000000000" pitchFamily="2" charset="2"/>
              <a:buChar char="q"/>
            </a:pPr>
            <a:r>
              <a:rPr lang="en-IN" altLang="en-US" sz="1800"/>
              <a:t>Sequential znodes play an important role in Locking and Synchronization</a:t>
            </a:r>
            <a:r>
              <a:rPr lang="en-IN" altLang="en-US"/>
              <a:t>.</a:t>
            </a:r>
          </a:p>
          <a:p>
            <a:pPr fontAlgn="base">
              <a:spcAft>
                <a:spcPct val="0"/>
              </a:spcAft>
              <a:buFont typeface="Wingdings" panose="05000000000000000000" pitchFamily="2" charset="2"/>
              <a:buChar char="Ø"/>
            </a:pPr>
            <a:endParaRPr lang="en-IN" altLang="en-US"/>
          </a:p>
          <a:p>
            <a:pPr fontAlgn="base">
              <a:spcAft>
                <a:spcPct val="0"/>
              </a:spcAft>
              <a:buFont typeface="Wingdings" panose="05000000000000000000" pitchFamily="2" charset="2"/>
              <a:buChar char="Ø"/>
            </a:pPr>
            <a:endParaRPr lang="en-IN" altLang="en-US"/>
          </a:p>
        </p:txBody>
      </p:sp>
      <p:sp>
        <p:nvSpPr>
          <p:cNvPr id="4" name="Content Placeholder 3">
            <a:extLst>
              <a:ext uri="{FF2B5EF4-FFF2-40B4-BE49-F238E27FC236}">
                <a16:creationId xmlns:a16="http://schemas.microsoft.com/office/drawing/2014/main" id="{CBE247FA-7782-CDDC-643F-11B8235986A1}"/>
              </a:ext>
            </a:extLst>
          </p:cNvPr>
          <p:cNvSpPr>
            <a:spLocks noGrp="1"/>
          </p:cNvSpPr>
          <p:nvPr>
            <p:ph sz="quarter" idx="10"/>
          </p:nvPr>
        </p:nvSpPr>
        <p:spPr/>
        <p:txBody>
          <a:bodyPr rtlCol="0">
            <a:normAutofit/>
          </a:bodyPr>
          <a:lstStyle/>
          <a:p>
            <a:pPr>
              <a:defRPr/>
            </a:pPr>
            <a:endParaRPr lang="en-US" dirty="0"/>
          </a:p>
          <a:p>
            <a:pPr>
              <a:defRPr/>
            </a:pPr>
            <a:r>
              <a:rPr lang="en-US" dirty="0"/>
              <a:t>Apache </a:t>
            </a:r>
            <a:r>
              <a:rPr lang="en-US" dirty="0" err="1"/>
              <a:t>ZooKeeper</a:t>
            </a:r>
            <a:r>
              <a:rPr lang="en-US" dirty="0"/>
              <a:t> Fundamentals</a:t>
            </a:r>
          </a:p>
          <a:p>
            <a:pPr>
              <a:defRPr/>
            </a:pP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Content Placeholder 2">
            <a:extLst>
              <a:ext uri="{FF2B5EF4-FFF2-40B4-BE49-F238E27FC236}">
                <a16:creationId xmlns:a16="http://schemas.microsoft.com/office/drawing/2014/main" id="{A1906AC4-671F-5A8C-D289-748CBC4E7A32}"/>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IN" altLang="en-US"/>
              <a:t>Sessions</a:t>
            </a:r>
          </a:p>
          <a:p>
            <a:pPr lvl="1" fontAlgn="base">
              <a:spcAft>
                <a:spcPct val="0"/>
              </a:spcAft>
              <a:buFont typeface="Wingdings" panose="05000000000000000000" pitchFamily="2" charset="2"/>
              <a:buChar char="q"/>
            </a:pPr>
            <a:r>
              <a:rPr lang="en-IN" altLang="en-US" sz="1800"/>
              <a:t>Requests in a session are executed in FIFO order.</a:t>
            </a:r>
          </a:p>
          <a:p>
            <a:pPr lvl="1" fontAlgn="base">
              <a:spcAft>
                <a:spcPct val="0"/>
              </a:spcAft>
              <a:buFont typeface="Wingdings" panose="05000000000000000000" pitchFamily="2" charset="2"/>
              <a:buChar char="q"/>
            </a:pPr>
            <a:r>
              <a:rPr lang="en-IN" altLang="en-US" sz="1800"/>
              <a:t>Once a client connects to a server, the session will be established and a session id is assigned to the client.</a:t>
            </a:r>
          </a:p>
          <a:p>
            <a:pPr lvl="1" fontAlgn="base">
              <a:spcAft>
                <a:spcPct val="0"/>
              </a:spcAft>
              <a:buFont typeface="Wingdings" panose="05000000000000000000" pitchFamily="2" charset="2"/>
              <a:buChar char="q"/>
            </a:pPr>
            <a:r>
              <a:rPr lang="en-IN" altLang="en-US" sz="1800"/>
              <a:t>The client sends heartbeats at a particular time interval to keep the session valid. </a:t>
            </a:r>
          </a:p>
          <a:p>
            <a:pPr lvl="1" fontAlgn="base">
              <a:spcAft>
                <a:spcPct val="0"/>
              </a:spcAft>
              <a:buFont typeface="Wingdings" panose="05000000000000000000" pitchFamily="2" charset="2"/>
              <a:buChar char="q"/>
            </a:pPr>
            <a:r>
              <a:rPr lang="en-IN" altLang="en-US" sz="1800"/>
              <a:t>If the ZooKeeper ensemble does not receive heartbeats from a client for more than the period specified at the starting of the service, it decides that the client died.</a:t>
            </a:r>
          </a:p>
          <a:p>
            <a:pPr lvl="1" fontAlgn="base">
              <a:spcAft>
                <a:spcPct val="0"/>
              </a:spcAft>
              <a:buFont typeface="Wingdings" panose="05000000000000000000" pitchFamily="2" charset="2"/>
              <a:buChar char="q"/>
            </a:pPr>
            <a:r>
              <a:rPr lang="en-IN" altLang="en-US" sz="1800"/>
              <a:t>When a session ends for any reason, the ephemeral znodes created during that session also get deleted.</a:t>
            </a:r>
          </a:p>
        </p:txBody>
      </p:sp>
      <p:sp>
        <p:nvSpPr>
          <p:cNvPr id="4" name="Content Placeholder 3">
            <a:extLst>
              <a:ext uri="{FF2B5EF4-FFF2-40B4-BE49-F238E27FC236}">
                <a16:creationId xmlns:a16="http://schemas.microsoft.com/office/drawing/2014/main" id="{A4B5451C-9BF8-1D08-2F9E-1E653FEFBF6B}"/>
              </a:ext>
            </a:extLst>
          </p:cNvPr>
          <p:cNvSpPr>
            <a:spLocks noGrp="1"/>
          </p:cNvSpPr>
          <p:nvPr>
            <p:ph sz="quarter" idx="10"/>
          </p:nvPr>
        </p:nvSpPr>
        <p:spPr/>
        <p:txBody>
          <a:bodyPr rtlCol="0"/>
          <a:lstStyle/>
          <a:p>
            <a:pPr>
              <a:defRPr/>
            </a:pPr>
            <a:r>
              <a:rPr lang="en-US" dirty="0"/>
              <a:t>Apache </a:t>
            </a:r>
            <a:r>
              <a:rPr lang="en-US" dirty="0" err="1"/>
              <a:t>ZooKeeper</a:t>
            </a: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Content Placeholder 2">
            <a:extLst>
              <a:ext uri="{FF2B5EF4-FFF2-40B4-BE49-F238E27FC236}">
                <a16:creationId xmlns:a16="http://schemas.microsoft.com/office/drawing/2014/main" id="{0F19102F-12DC-7264-FD97-AB9D208E80DE}"/>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IN" altLang="en-US"/>
              <a:t>Watches</a:t>
            </a:r>
          </a:p>
          <a:p>
            <a:pPr lvl="1" fontAlgn="base">
              <a:spcAft>
                <a:spcPct val="0"/>
              </a:spcAft>
              <a:buFont typeface="Wingdings" panose="05000000000000000000" pitchFamily="2" charset="2"/>
              <a:buChar char="q"/>
            </a:pPr>
            <a:r>
              <a:rPr lang="en-IN" altLang="en-US"/>
              <a:t>Simple mechanism for the client to get notifications about the changes in the ZooKeeper ensemble. </a:t>
            </a:r>
          </a:p>
          <a:p>
            <a:pPr lvl="1" fontAlgn="base">
              <a:spcAft>
                <a:spcPct val="0"/>
              </a:spcAft>
              <a:buFont typeface="Wingdings" panose="05000000000000000000" pitchFamily="2" charset="2"/>
              <a:buChar char="q"/>
            </a:pPr>
            <a:r>
              <a:rPr lang="en-IN" altLang="en-US"/>
              <a:t>Clients can set watches while reading a particular znode. </a:t>
            </a:r>
          </a:p>
          <a:p>
            <a:pPr lvl="1" fontAlgn="base">
              <a:spcAft>
                <a:spcPct val="0"/>
              </a:spcAft>
              <a:buFont typeface="Wingdings" panose="05000000000000000000" pitchFamily="2" charset="2"/>
              <a:buChar char="q"/>
            </a:pPr>
            <a:r>
              <a:rPr lang="en-IN" altLang="en-US"/>
              <a:t>Watches send a notification to the registered client for any of the znode changes.</a:t>
            </a:r>
          </a:p>
          <a:p>
            <a:pPr lvl="1" fontAlgn="base">
              <a:spcAft>
                <a:spcPct val="0"/>
              </a:spcAft>
              <a:buFont typeface="Wingdings" panose="05000000000000000000" pitchFamily="2" charset="2"/>
              <a:buChar char="q"/>
            </a:pPr>
            <a:r>
              <a:rPr lang="en-IN" altLang="en-US"/>
              <a:t>Znode changes are modification of data associated with the znode or changes in the znode’s children. </a:t>
            </a:r>
          </a:p>
          <a:p>
            <a:pPr lvl="1" fontAlgn="base">
              <a:spcAft>
                <a:spcPct val="0"/>
              </a:spcAft>
              <a:buFont typeface="Wingdings" panose="05000000000000000000" pitchFamily="2" charset="2"/>
              <a:buChar char="q"/>
            </a:pPr>
            <a:r>
              <a:rPr lang="en-IN" altLang="en-US"/>
              <a:t>Watches are triggered only once. </a:t>
            </a:r>
          </a:p>
          <a:p>
            <a:pPr lvl="1" fontAlgn="base">
              <a:spcAft>
                <a:spcPct val="0"/>
              </a:spcAft>
              <a:buFont typeface="Wingdings" panose="05000000000000000000" pitchFamily="2" charset="2"/>
              <a:buChar char="q"/>
            </a:pPr>
            <a:r>
              <a:rPr lang="en-IN" altLang="en-US"/>
              <a:t>If a client wants a notification again, it must be done through another read operation.</a:t>
            </a:r>
          </a:p>
          <a:p>
            <a:pPr lvl="1" fontAlgn="base">
              <a:spcAft>
                <a:spcPct val="0"/>
              </a:spcAft>
              <a:buFont typeface="Wingdings" panose="05000000000000000000" pitchFamily="2" charset="2"/>
              <a:buChar char="q"/>
            </a:pPr>
            <a:r>
              <a:rPr lang="en-IN" altLang="en-US"/>
              <a:t>When a connection session is expired, the client will be disconnected from the server and the associated watches are also removed.</a:t>
            </a:r>
          </a:p>
        </p:txBody>
      </p:sp>
      <p:sp>
        <p:nvSpPr>
          <p:cNvPr id="4" name="Content Placeholder 3">
            <a:extLst>
              <a:ext uri="{FF2B5EF4-FFF2-40B4-BE49-F238E27FC236}">
                <a16:creationId xmlns:a16="http://schemas.microsoft.com/office/drawing/2014/main" id="{89F2A450-941E-E4FD-B021-CEA8D2D3B682}"/>
              </a:ext>
            </a:extLst>
          </p:cNvPr>
          <p:cNvSpPr>
            <a:spLocks noGrp="1"/>
          </p:cNvSpPr>
          <p:nvPr>
            <p:ph sz="quarter" idx="10"/>
          </p:nvPr>
        </p:nvSpPr>
        <p:spPr/>
        <p:txBody>
          <a:bodyPr rtlCol="0"/>
          <a:lstStyle/>
          <a:p>
            <a:pPr>
              <a:defRPr/>
            </a:pPr>
            <a:r>
              <a:rPr lang="en-US" dirty="0"/>
              <a:t>Apache </a:t>
            </a:r>
            <a:r>
              <a:rPr lang="en-US" dirty="0" err="1"/>
              <a:t>ZooKeeper</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Content Placeholder 2">
            <a:extLst>
              <a:ext uri="{FF2B5EF4-FFF2-40B4-BE49-F238E27FC236}">
                <a16:creationId xmlns:a16="http://schemas.microsoft.com/office/drawing/2014/main" id="{8834F31A-EB15-1C6F-70E5-3A663EDE113A}"/>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Connecting to Server</a:t>
            </a:r>
          </a:p>
          <a:p>
            <a:pPr fontAlgn="base">
              <a:spcAft>
                <a:spcPct val="0"/>
              </a:spcAft>
              <a:buFont typeface="Wingdings" panose="05000000000000000000" pitchFamily="2" charset="2"/>
              <a:buChar char="Ø"/>
            </a:pPr>
            <a:endParaRPr lang="en-IN" altLang="en-US"/>
          </a:p>
          <a:p>
            <a:pPr lvl="1" fontAlgn="base">
              <a:spcAft>
                <a:spcPct val="0"/>
              </a:spcAft>
              <a:buFont typeface="Wingdings" panose="05000000000000000000" pitchFamily="2" charset="2"/>
              <a:buChar char="q"/>
            </a:pPr>
            <a:r>
              <a:rPr lang="en-IN" altLang="en-US" sz="1800"/>
              <a:t>Once a ZooKeeper ensemble starts, it will wait for the clients to connect. </a:t>
            </a:r>
          </a:p>
          <a:p>
            <a:pPr lvl="1" fontAlgn="base">
              <a:spcAft>
                <a:spcPct val="0"/>
              </a:spcAft>
              <a:buFont typeface="Wingdings" panose="05000000000000000000" pitchFamily="2" charset="2"/>
              <a:buChar char="q"/>
            </a:pPr>
            <a:r>
              <a:rPr lang="en-IN" altLang="en-US" sz="1800"/>
              <a:t>Clients will connect to one of the nodes in the ZooKeeper ensemble. It may be a leader or a follower node. </a:t>
            </a:r>
          </a:p>
          <a:p>
            <a:pPr lvl="1" fontAlgn="base">
              <a:spcAft>
                <a:spcPct val="0"/>
              </a:spcAft>
              <a:buFont typeface="Wingdings" panose="05000000000000000000" pitchFamily="2" charset="2"/>
              <a:buChar char="q"/>
            </a:pPr>
            <a:r>
              <a:rPr lang="en-IN" altLang="en-US" sz="1800"/>
              <a:t>Once a client is connected, the node assigns a session ID to the particular client and sends an acknowledgement to the client. </a:t>
            </a:r>
          </a:p>
          <a:p>
            <a:pPr lvl="1" fontAlgn="base">
              <a:spcAft>
                <a:spcPct val="0"/>
              </a:spcAft>
              <a:buFont typeface="Wingdings" panose="05000000000000000000" pitchFamily="2" charset="2"/>
              <a:buChar char="q"/>
            </a:pPr>
            <a:r>
              <a:rPr lang="en-IN" altLang="en-US" sz="1800"/>
              <a:t>If the client does not get an acknowledgment, it simply tries to connect another node in the ZooKeeper ensemble. </a:t>
            </a:r>
          </a:p>
          <a:p>
            <a:pPr lvl="1" fontAlgn="base">
              <a:spcAft>
                <a:spcPct val="0"/>
              </a:spcAft>
              <a:buFont typeface="Wingdings" panose="05000000000000000000" pitchFamily="2" charset="2"/>
              <a:buChar char="q"/>
            </a:pPr>
            <a:r>
              <a:rPr lang="en-IN" altLang="en-US" sz="1800"/>
              <a:t>Once connected to a node, the client will send heartbeats to the node in a regular interval to make sure that the connection is not lost.</a:t>
            </a:r>
            <a:endParaRPr lang="en-US" altLang="en-US" sz="1800"/>
          </a:p>
          <a:p>
            <a:pPr fontAlgn="base">
              <a:spcAft>
                <a:spcPct val="0"/>
              </a:spcAft>
              <a:buFont typeface="Wingdings" panose="05000000000000000000" pitchFamily="2" charset="2"/>
              <a:buChar char="Ø"/>
            </a:pPr>
            <a:endParaRPr lang="en-IN" altLang="en-US"/>
          </a:p>
        </p:txBody>
      </p:sp>
      <p:sp>
        <p:nvSpPr>
          <p:cNvPr id="4" name="Content Placeholder 3">
            <a:extLst>
              <a:ext uri="{FF2B5EF4-FFF2-40B4-BE49-F238E27FC236}">
                <a16:creationId xmlns:a16="http://schemas.microsoft.com/office/drawing/2014/main" id="{A9973E86-6B5D-C4D4-770E-D2D108D8490F}"/>
              </a:ext>
            </a:extLst>
          </p:cNvPr>
          <p:cNvSpPr>
            <a:spLocks noGrp="1"/>
          </p:cNvSpPr>
          <p:nvPr>
            <p:ph sz="quarter" idx="10"/>
          </p:nvPr>
        </p:nvSpPr>
        <p:spPr/>
        <p:txBody>
          <a:bodyPr rtlCol="0">
            <a:normAutofit/>
          </a:bodyPr>
          <a:lstStyle/>
          <a:p>
            <a:pPr>
              <a:defRPr/>
            </a:pPr>
            <a:endParaRPr lang="en-US" dirty="0"/>
          </a:p>
          <a:p>
            <a:pPr>
              <a:defRPr/>
            </a:pPr>
            <a:r>
              <a:rPr lang="en-US" dirty="0" err="1"/>
              <a:t>ZooKeeper</a:t>
            </a:r>
            <a:r>
              <a:rPr lang="en-US" dirty="0"/>
              <a:t> Workflow – Connection</a:t>
            </a:r>
          </a:p>
          <a:p>
            <a:pPr>
              <a:defRPr/>
            </a:pPr>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Content Placeholder 2">
            <a:extLst>
              <a:ext uri="{FF2B5EF4-FFF2-40B4-BE49-F238E27FC236}">
                <a16:creationId xmlns:a16="http://schemas.microsoft.com/office/drawing/2014/main" id="{20D731F4-C035-E59B-8D09-154207DE1B07}"/>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Reading data from znode</a:t>
            </a:r>
          </a:p>
          <a:p>
            <a:pPr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q"/>
            </a:pPr>
            <a:r>
              <a:rPr lang="en-IN" altLang="en-US" sz="2000"/>
              <a:t>If a client wants to read a particular znode, it sends a read request to the node with the znode path and the node returns the requested znode by getting it from its own database. </a:t>
            </a:r>
          </a:p>
          <a:p>
            <a:pPr lvl="1" fontAlgn="base">
              <a:spcAft>
                <a:spcPct val="0"/>
              </a:spcAft>
              <a:buFont typeface="Wingdings" panose="05000000000000000000" pitchFamily="2" charset="2"/>
              <a:buChar char="q"/>
            </a:pPr>
            <a:r>
              <a:rPr lang="en-IN" altLang="en-US" sz="2000"/>
              <a:t>For this reason, reads are fast in ZooKeeper ensemble.</a:t>
            </a:r>
          </a:p>
          <a:p>
            <a:pPr fontAlgn="base">
              <a:spcAft>
                <a:spcPct val="0"/>
              </a:spcAft>
              <a:buFont typeface="Wingdings" panose="05000000000000000000" pitchFamily="2" charset="2"/>
              <a:buChar char="Ø"/>
            </a:pPr>
            <a:endParaRPr lang="en-IN" altLang="en-US"/>
          </a:p>
        </p:txBody>
      </p:sp>
      <p:sp>
        <p:nvSpPr>
          <p:cNvPr id="4" name="Content Placeholder 3">
            <a:extLst>
              <a:ext uri="{FF2B5EF4-FFF2-40B4-BE49-F238E27FC236}">
                <a16:creationId xmlns:a16="http://schemas.microsoft.com/office/drawing/2014/main" id="{F62FD005-E2AE-CF43-6FF5-B2218603608B}"/>
              </a:ext>
            </a:extLst>
          </p:cNvPr>
          <p:cNvSpPr>
            <a:spLocks noGrp="1"/>
          </p:cNvSpPr>
          <p:nvPr>
            <p:ph sz="quarter" idx="10"/>
          </p:nvPr>
        </p:nvSpPr>
        <p:spPr/>
        <p:txBody>
          <a:bodyPr rtlCol="0"/>
          <a:lstStyle/>
          <a:p>
            <a:pPr>
              <a:defRPr/>
            </a:pPr>
            <a:r>
              <a:rPr lang="en-US" dirty="0" err="1"/>
              <a:t>ZooKeeper</a:t>
            </a:r>
            <a:r>
              <a:rPr lang="en-US" dirty="0"/>
              <a:t> Workflow – Read</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a:extLst>
              <a:ext uri="{FF2B5EF4-FFF2-40B4-BE49-F238E27FC236}">
                <a16:creationId xmlns:a16="http://schemas.microsoft.com/office/drawing/2014/main" id="{77C24216-FC66-3875-CFEB-BD695F2B8EA2}"/>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Writing to znode</a:t>
            </a:r>
          </a:p>
          <a:p>
            <a:pPr lvl="1" fontAlgn="base">
              <a:spcAft>
                <a:spcPct val="0"/>
              </a:spcAft>
              <a:buFont typeface="Wingdings" panose="05000000000000000000" pitchFamily="2" charset="2"/>
              <a:buChar char="q"/>
            </a:pPr>
            <a:r>
              <a:rPr lang="en-IN" altLang="en-US" sz="1800"/>
              <a:t>If a client wants to store data in the ZooKeeper ensemble, it sends the znode path and the data to the server. </a:t>
            </a:r>
          </a:p>
          <a:p>
            <a:pPr lvl="1" fontAlgn="base">
              <a:spcAft>
                <a:spcPct val="0"/>
              </a:spcAft>
              <a:buFont typeface="Wingdings" panose="05000000000000000000" pitchFamily="2" charset="2"/>
              <a:buChar char="q"/>
            </a:pPr>
            <a:r>
              <a:rPr lang="en-IN" altLang="en-US" sz="1800"/>
              <a:t>The connected server will forward the request to the leader and then the leader will reissue the writing request to all the followers. </a:t>
            </a:r>
          </a:p>
          <a:p>
            <a:pPr lvl="1" fontAlgn="base">
              <a:spcAft>
                <a:spcPct val="0"/>
              </a:spcAft>
              <a:buFont typeface="Wingdings" panose="05000000000000000000" pitchFamily="2" charset="2"/>
              <a:buChar char="q"/>
            </a:pPr>
            <a:r>
              <a:rPr lang="en-IN" altLang="en-US" sz="1800"/>
              <a:t>If only a majority of the nodes respond successfully, then the write request will succeed and a successful return code will be sent to the client. </a:t>
            </a:r>
          </a:p>
          <a:p>
            <a:pPr lvl="1" fontAlgn="base">
              <a:spcAft>
                <a:spcPct val="0"/>
              </a:spcAft>
              <a:buFont typeface="Wingdings" panose="05000000000000000000" pitchFamily="2" charset="2"/>
              <a:buChar char="q"/>
            </a:pPr>
            <a:r>
              <a:rPr lang="en-IN" altLang="en-US" sz="1800"/>
              <a:t>Otherwise, the write request will fail. The strict majority of nodes is called as Quorum.</a:t>
            </a:r>
          </a:p>
        </p:txBody>
      </p:sp>
      <p:sp>
        <p:nvSpPr>
          <p:cNvPr id="4" name="Content Placeholder 3">
            <a:extLst>
              <a:ext uri="{FF2B5EF4-FFF2-40B4-BE49-F238E27FC236}">
                <a16:creationId xmlns:a16="http://schemas.microsoft.com/office/drawing/2014/main" id="{3796324C-0719-A5B5-D813-30F200724192}"/>
              </a:ext>
            </a:extLst>
          </p:cNvPr>
          <p:cNvSpPr>
            <a:spLocks noGrp="1"/>
          </p:cNvSpPr>
          <p:nvPr>
            <p:ph sz="quarter" idx="10"/>
          </p:nvPr>
        </p:nvSpPr>
        <p:spPr/>
        <p:txBody>
          <a:bodyPr rtlCol="0"/>
          <a:lstStyle/>
          <a:p>
            <a:pPr>
              <a:defRPr/>
            </a:pPr>
            <a:r>
              <a:rPr lang="en-US" dirty="0" err="1"/>
              <a:t>ZooKeeper</a:t>
            </a:r>
            <a:r>
              <a:rPr lang="en-US" dirty="0"/>
              <a:t> Workflow – Write</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Content Placeholder 2">
            <a:extLst>
              <a:ext uri="{FF2B5EF4-FFF2-40B4-BE49-F238E27FC236}">
                <a16:creationId xmlns:a16="http://schemas.microsoft.com/office/drawing/2014/main" id="{BE28ECF5-BB7F-02BF-5F4B-AE0DE74B7DD6}"/>
              </a:ext>
            </a:extLst>
          </p:cNvPr>
          <p:cNvSpPr>
            <a:spLocks noGrp="1"/>
          </p:cNvSpPr>
          <p:nvPr>
            <p:ph idx="1"/>
          </p:nvPr>
        </p:nvSpPr>
        <p:spPr>
          <a:xfrm>
            <a:off x="1828800" y="1493838"/>
            <a:ext cx="8229600" cy="4983162"/>
          </a:xfrm>
        </p:spPr>
        <p:txBody>
          <a:bodyPr/>
          <a:lstStyle/>
          <a:p>
            <a:pPr fontAlgn="base">
              <a:spcAft>
                <a:spcPct val="0"/>
              </a:spcAft>
              <a:buFont typeface="Wingdings" panose="05000000000000000000" pitchFamily="2" charset="2"/>
              <a:buChar char="Ø"/>
            </a:pPr>
            <a:r>
              <a:rPr lang="en-IN" altLang="en-US"/>
              <a:t>Nodes in a ZooKeeper Ensemble</a:t>
            </a:r>
          </a:p>
          <a:p>
            <a:pPr lvl="1" fontAlgn="base">
              <a:spcAft>
                <a:spcPct val="0"/>
              </a:spcAft>
              <a:buFont typeface="Wingdings" panose="05000000000000000000" pitchFamily="2" charset="2"/>
              <a:buChar char="q"/>
            </a:pPr>
            <a:r>
              <a:rPr lang="en-IN" altLang="en-US" sz="1800"/>
              <a:t>If we have a single node, then the ZooKeeper ensemble fails when that node fails. It contributes to "Single Point of Failure" and it is not recommended in a production environment.</a:t>
            </a:r>
          </a:p>
          <a:p>
            <a:pPr lvl="1" fontAlgn="base">
              <a:spcAft>
                <a:spcPct val="0"/>
              </a:spcAft>
              <a:buFont typeface="Wingdings" panose="05000000000000000000" pitchFamily="2" charset="2"/>
              <a:buChar char="q"/>
            </a:pPr>
            <a:r>
              <a:rPr lang="en-IN" altLang="en-US" sz="1800"/>
              <a:t>If we have two nodes and one node fails, we don’t have majority as well, since one out of two is not a majority.</a:t>
            </a:r>
          </a:p>
          <a:p>
            <a:pPr lvl="1" fontAlgn="base">
              <a:spcAft>
                <a:spcPct val="0"/>
              </a:spcAft>
              <a:buFont typeface="Wingdings" panose="05000000000000000000" pitchFamily="2" charset="2"/>
              <a:buChar char="q"/>
            </a:pPr>
            <a:r>
              <a:rPr lang="en-IN" altLang="en-US" sz="1800"/>
              <a:t>If we have three nodes and one node fails, we have majority and so, it is the minimum requirement. It is mandatory for a ZooKeeper ensemble to have at least three nodes in a live production environment.</a:t>
            </a:r>
          </a:p>
          <a:p>
            <a:pPr lvl="1" fontAlgn="base">
              <a:spcAft>
                <a:spcPct val="0"/>
              </a:spcAft>
              <a:buFont typeface="Wingdings" panose="05000000000000000000" pitchFamily="2" charset="2"/>
              <a:buChar char="q"/>
            </a:pPr>
            <a:r>
              <a:rPr lang="en-IN" altLang="en-US" sz="1800"/>
              <a:t>If we have four nodes and two nodes fail, it fails again and it is similar to having three nodes. The extra node does not serve any purpose and so, it is better to add nodes in odd numbers, e.g., 3, 5, 7.</a:t>
            </a:r>
          </a:p>
          <a:p>
            <a:pPr lvl="1" fontAlgn="base">
              <a:spcAft>
                <a:spcPct val="0"/>
              </a:spcAft>
              <a:buFont typeface="Wingdings" panose="05000000000000000000" pitchFamily="2" charset="2"/>
              <a:buChar char="q"/>
            </a:pPr>
            <a:r>
              <a:rPr lang="en-IN" altLang="en-US" sz="1800"/>
              <a:t>A write process is expensive than a read process in ZooKeeper ensemble, since all the nodes need to write the same data in its database. So, it is better to have less number of nodes than having a large number of nodes for a balanced environment.</a:t>
            </a:r>
          </a:p>
        </p:txBody>
      </p:sp>
      <p:sp>
        <p:nvSpPr>
          <p:cNvPr id="4" name="Content Placeholder 3">
            <a:extLst>
              <a:ext uri="{FF2B5EF4-FFF2-40B4-BE49-F238E27FC236}">
                <a16:creationId xmlns:a16="http://schemas.microsoft.com/office/drawing/2014/main" id="{FCA625AD-F4B3-C9FF-ACC0-FF0BC33E91DA}"/>
              </a:ext>
            </a:extLst>
          </p:cNvPr>
          <p:cNvSpPr>
            <a:spLocks noGrp="1"/>
          </p:cNvSpPr>
          <p:nvPr>
            <p:ph sz="quarter" idx="10"/>
          </p:nvPr>
        </p:nvSpPr>
        <p:spPr/>
        <p:txBody>
          <a:bodyPr rtlCol="0">
            <a:normAutofit/>
          </a:bodyPr>
          <a:lstStyle/>
          <a:p>
            <a:pPr>
              <a:defRPr/>
            </a:pPr>
            <a:endParaRPr lang="en-US" dirty="0"/>
          </a:p>
          <a:p>
            <a:pPr>
              <a:defRPr/>
            </a:pPr>
            <a:r>
              <a:rPr lang="en-US" dirty="0" err="1"/>
              <a:t>ZooKeeper</a:t>
            </a:r>
            <a:r>
              <a:rPr lang="en-US" dirty="0"/>
              <a:t> Workflow – nodes failure</a:t>
            </a:r>
          </a:p>
          <a:p>
            <a:pPr>
              <a:defRPr/>
            </a:pP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Content Placeholder 2">
            <a:extLst>
              <a:ext uri="{FF2B5EF4-FFF2-40B4-BE49-F238E27FC236}">
                <a16:creationId xmlns:a16="http://schemas.microsoft.com/office/drawing/2014/main" id="{5C0604D8-7EF5-C9F6-B8FB-1A669D86DAA2}"/>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CLI </a:t>
            </a:r>
          </a:p>
          <a:p>
            <a:pPr lvl="1" fontAlgn="base">
              <a:spcAft>
                <a:spcPct val="0"/>
              </a:spcAft>
              <a:buFont typeface="Wingdings" panose="05000000000000000000" pitchFamily="2" charset="2"/>
              <a:buChar char="q"/>
            </a:pPr>
            <a:r>
              <a:rPr lang="en-IN" altLang="en-US" sz="1800"/>
              <a:t>ZooKeeper Command Line Interface is used to interact with the ZooKeeper ensemble for development purpose.</a:t>
            </a:r>
          </a:p>
          <a:p>
            <a:pPr lvl="1" fontAlgn="base">
              <a:spcAft>
                <a:spcPct val="0"/>
              </a:spcAft>
              <a:buFont typeface="Wingdings" panose="05000000000000000000" pitchFamily="2" charset="2"/>
              <a:buChar char="q"/>
            </a:pPr>
            <a:endParaRPr lang="en-IN" altLang="en-US" sz="1800"/>
          </a:p>
          <a:p>
            <a:pPr lvl="1" fontAlgn="base">
              <a:spcAft>
                <a:spcPct val="0"/>
              </a:spcAft>
              <a:buFont typeface="Wingdings" panose="05000000000000000000" pitchFamily="2" charset="2"/>
              <a:buChar char="q"/>
            </a:pPr>
            <a:r>
              <a:rPr lang="en-IN" altLang="en-US" sz="1800"/>
              <a:t>Can perform the following operation </a:t>
            </a:r>
          </a:p>
          <a:p>
            <a:pPr lvl="2">
              <a:buFont typeface="Wingdings" panose="05000000000000000000" pitchFamily="2" charset="2"/>
              <a:buChar char="ü"/>
            </a:pPr>
            <a:r>
              <a:rPr lang="en-IN" altLang="en-US" sz="1600"/>
              <a:t>Create znodes</a:t>
            </a:r>
          </a:p>
          <a:p>
            <a:pPr lvl="2">
              <a:buFont typeface="Wingdings" panose="05000000000000000000" pitchFamily="2" charset="2"/>
              <a:buChar char="ü"/>
            </a:pPr>
            <a:r>
              <a:rPr lang="en-IN" altLang="en-US" sz="1600"/>
              <a:t>Get data</a:t>
            </a:r>
          </a:p>
          <a:p>
            <a:pPr lvl="2">
              <a:buFont typeface="Wingdings" panose="05000000000000000000" pitchFamily="2" charset="2"/>
              <a:buChar char="ü"/>
            </a:pPr>
            <a:r>
              <a:rPr lang="en-IN" altLang="en-US" sz="1600"/>
              <a:t>Watch znode for changes</a:t>
            </a:r>
          </a:p>
          <a:p>
            <a:pPr lvl="2">
              <a:buFont typeface="Wingdings" panose="05000000000000000000" pitchFamily="2" charset="2"/>
              <a:buChar char="ü"/>
            </a:pPr>
            <a:r>
              <a:rPr lang="en-IN" altLang="en-US" sz="1600"/>
              <a:t>Set data</a:t>
            </a:r>
          </a:p>
          <a:p>
            <a:pPr lvl="2">
              <a:buFont typeface="Wingdings" panose="05000000000000000000" pitchFamily="2" charset="2"/>
              <a:buChar char="ü"/>
            </a:pPr>
            <a:r>
              <a:rPr lang="en-IN" altLang="en-US" sz="1600"/>
              <a:t>Create children of a znode</a:t>
            </a:r>
          </a:p>
          <a:p>
            <a:pPr lvl="2">
              <a:buFont typeface="Wingdings" panose="05000000000000000000" pitchFamily="2" charset="2"/>
              <a:buChar char="ü"/>
            </a:pPr>
            <a:r>
              <a:rPr lang="en-IN" altLang="en-US" sz="1600"/>
              <a:t>List children of a znode</a:t>
            </a:r>
          </a:p>
          <a:p>
            <a:pPr lvl="2">
              <a:buFont typeface="Wingdings" panose="05000000000000000000" pitchFamily="2" charset="2"/>
              <a:buChar char="ü"/>
            </a:pPr>
            <a:r>
              <a:rPr lang="en-IN" altLang="en-US" sz="1600"/>
              <a:t>Check Status</a:t>
            </a:r>
          </a:p>
          <a:p>
            <a:pPr lvl="2">
              <a:buFont typeface="Wingdings" panose="05000000000000000000" pitchFamily="2" charset="2"/>
              <a:buChar char="ü"/>
            </a:pPr>
            <a:r>
              <a:rPr lang="en-IN" altLang="en-US" sz="1600"/>
              <a:t>Remove / Delete a znode</a:t>
            </a:r>
            <a:endParaRPr lang="en-US" altLang="en-US" sz="1600"/>
          </a:p>
        </p:txBody>
      </p:sp>
      <p:sp>
        <p:nvSpPr>
          <p:cNvPr id="4" name="Content Placeholder 3">
            <a:extLst>
              <a:ext uri="{FF2B5EF4-FFF2-40B4-BE49-F238E27FC236}">
                <a16:creationId xmlns:a16="http://schemas.microsoft.com/office/drawing/2014/main" id="{AB3101A5-49DA-E99D-A1B3-7775B058565A}"/>
              </a:ext>
            </a:extLst>
          </p:cNvPr>
          <p:cNvSpPr>
            <a:spLocks noGrp="1"/>
          </p:cNvSpPr>
          <p:nvPr>
            <p:ph sz="quarter" idx="10"/>
          </p:nvPr>
        </p:nvSpPr>
        <p:spPr/>
        <p:txBody>
          <a:bodyPr rtlCol="0">
            <a:normAutofit/>
          </a:bodyPr>
          <a:lstStyle/>
          <a:p>
            <a:pPr>
              <a:defRPr/>
            </a:pPr>
            <a:endParaRPr lang="en-US" dirty="0"/>
          </a:p>
          <a:p>
            <a:pPr>
              <a:defRPr/>
            </a:pPr>
            <a:r>
              <a:rPr lang="en-US" dirty="0" err="1"/>
              <a:t>ZooKeeper</a:t>
            </a:r>
            <a:r>
              <a:rPr lang="en-US" dirty="0"/>
              <a:t> Command Line Interface</a:t>
            </a:r>
          </a:p>
          <a:p>
            <a:pPr>
              <a:defRPr/>
            </a:pP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latin typeface="Arial" charset="0"/>
                <a:cs typeface="Arial" charset="0"/>
              </a:rPr>
            </a:br>
            <a:r>
              <a:rPr lang="en-US" dirty="0">
                <a:latin typeface="Arial" charset="0"/>
                <a:cs typeface="Arial" charset="0"/>
              </a:rPr>
              <a:t>Motivation for Configuration and Coordination System</a:t>
            </a:r>
            <a:br>
              <a:rPr lang="en-US" dirty="0">
                <a:latin typeface="Arial" charset="0"/>
                <a:cs typeface="Arial" charset="0"/>
              </a:rPr>
            </a:br>
            <a:endParaRPr lang="en-IN" dirty="0"/>
          </a:p>
        </p:txBody>
      </p:sp>
      <p:sp>
        <p:nvSpPr>
          <p:cNvPr id="3" name="Text Placeholder 2"/>
          <p:cNvSpPr>
            <a:spLocks noGrp="1"/>
          </p:cNvSpPr>
          <p:nvPr>
            <p:ph type="body" sz="quarter" idx="13"/>
          </p:nvPr>
        </p:nvSpPr>
        <p:spPr/>
        <p:txBody>
          <a:bodyPr/>
          <a:lstStyle/>
          <a:p>
            <a:r>
              <a:rPr lang="en-US" dirty="0"/>
              <a:t>Applications needs to share the metadata and state </a:t>
            </a:r>
          </a:p>
          <a:p>
            <a:endParaRPr lang="en-US" dirty="0"/>
          </a:p>
          <a:p>
            <a:r>
              <a:rPr lang="en-US" dirty="0"/>
              <a:t>Metadata is configuration information</a:t>
            </a:r>
          </a:p>
          <a:p>
            <a:pPr lvl="1">
              <a:buFont typeface="Wingdings" panose="05000000000000000000" pitchFamily="2" charset="2"/>
              <a:buChar char="ü"/>
            </a:pPr>
            <a:r>
              <a:rPr lang="en-US" dirty="0"/>
              <a:t>Example, location of various database shards in server</a:t>
            </a:r>
          </a:p>
          <a:p>
            <a:r>
              <a:rPr lang="en-US" dirty="0"/>
              <a:t>System state is data used to coordinate the application</a:t>
            </a:r>
          </a:p>
          <a:p>
            <a:pPr lvl="1">
              <a:buFont typeface="Wingdings" panose="05000000000000000000" pitchFamily="2" charset="2"/>
              <a:buChar char="ü"/>
            </a:pPr>
            <a:r>
              <a:rPr lang="en-US" dirty="0"/>
              <a:t>Example, server currently acting as master</a:t>
            </a:r>
          </a:p>
          <a:p>
            <a:endParaRPr lang="en-IN" dirty="0"/>
          </a:p>
        </p:txBody>
      </p:sp>
      <p:sp>
        <p:nvSpPr>
          <p:cNvPr id="4" name="Text Placeholder 3"/>
          <p:cNvSpPr>
            <a:spLocks noGrp="1"/>
          </p:cNvSpPr>
          <p:nvPr>
            <p:ph type="body" sz="quarter" idx="14"/>
          </p:nvPr>
        </p:nvSpPr>
        <p:spPr/>
        <p:txBody>
          <a:bodyPr/>
          <a:lstStyle/>
          <a:p>
            <a:r>
              <a:rPr lang="en-US" altLang="en-US" dirty="0"/>
              <a:t>Need</a:t>
            </a:r>
            <a:endParaRPr lang="en-IN" dirty="0"/>
          </a:p>
        </p:txBody>
      </p:sp>
    </p:spTree>
    <p:extLst>
      <p:ext uri="{BB962C8B-B14F-4D97-AF65-F5344CB8AC3E}">
        <p14:creationId xmlns:p14="http://schemas.microsoft.com/office/powerpoint/2010/main" val="21761584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Content Placeholder 2">
            <a:extLst>
              <a:ext uri="{FF2B5EF4-FFF2-40B4-BE49-F238E27FC236}">
                <a16:creationId xmlns:a16="http://schemas.microsoft.com/office/drawing/2014/main" id="{E9103880-2766-5534-1BBD-0B6ED4DB93CC}"/>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IN" altLang="en-US"/>
              <a:t>Basics of ZooKeeper API</a:t>
            </a:r>
          </a:p>
          <a:p>
            <a:pPr lvl="1" fontAlgn="base">
              <a:spcAft>
                <a:spcPct val="0"/>
              </a:spcAft>
              <a:buFont typeface="Wingdings" panose="05000000000000000000" pitchFamily="2" charset="2"/>
              <a:buChar char="q"/>
            </a:pPr>
            <a:r>
              <a:rPr lang="en-IN" altLang="en-US"/>
              <a:t>Application interacting with ZooKeeper ensemble is referred as ZooKeeper Client or simply Client.</a:t>
            </a:r>
          </a:p>
          <a:p>
            <a:pPr lvl="1" fontAlgn="base">
              <a:spcAft>
                <a:spcPct val="0"/>
              </a:spcAft>
              <a:buFont typeface="Wingdings" panose="05000000000000000000" pitchFamily="2" charset="2"/>
              <a:buChar char="q"/>
            </a:pPr>
            <a:r>
              <a:rPr lang="en-IN" altLang="en-US"/>
              <a:t>Znode is the core component of ZooKeeper ensemble and ZooKeeper API provides a small set of methods to manipulate all the details of znode with ZooKeeper ensemble.</a:t>
            </a:r>
          </a:p>
          <a:p>
            <a:pPr lvl="1" fontAlgn="base">
              <a:spcAft>
                <a:spcPct val="0"/>
              </a:spcAft>
              <a:buFont typeface="Wingdings" panose="05000000000000000000" pitchFamily="2" charset="2"/>
              <a:buChar char="q"/>
            </a:pPr>
            <a:r>
              <a:rPr lang="en-IN" altLang="en-US"/>
              <a:t>A client should follow the steps given below to have a clear and clean interaction with ZooKeeper ensemble.</a:t>
            </a:r>
          </a:p>
          <a:p>
            <a:pPr lvl="2">
              <a:buFont typeface="Wingdings" panose="05000000000000000000" pitchFamily="2" charset="2"/>
              <a:buChar char="ü"/>
            </a:pPr>
            <a:r>
              <a:rPr lang="en-IN" altLang="en-US" sz="1400"/>
              <a:t>Connect to the ZooKeeper ensemble. ZooKeeper ensemble assign a Session ID for the client.</a:t>
            </a:r>
          </a:p>
          <a:p>
            <a:pPr lvl="2">
              <a:buFont typeface="Wingdings" panose="05000000000000000000" pitchFamily="2" charset="2"/>
              <a:buChar char="ü"/>
            </a:pPr>
            <a:r>
              <a:rPr lang="en-IN" altLang="en-US" sz="1400"/>
              <a:t>Send heartbeats to the server periodically. Otherwise, the ZooKeeper ensemble expires the Session ID and the client needs to reconnect.</a:t>
            </a:r>
          </a:p>
          <a:p>
            <a:pPr lvl="2">
              <a:buFont typeface="Wingdings" panose="05000000000000000000" pitchFamily="2" charset="2"/>
              <a:buChar char="ü"/>
            </a:pPr>
            <a:r>
              <a:rPr lang="en-IN" altLang="en-US" sz="1400"/>
              <a:t>Get / Set the znodes as long as a session ID is active.</a:t>
            </a:r>
          </a:p>
          <a:p>
            <a:pPr lvl="2">
              <a:buFont typeface="Wingdings" panose="05000000000000000000" pitchFamily="2" charset="2"/>
              <a:buChar char="ü"/>
            </a:pPr>
            <a:r>
              <a:rPr lang="en-IN" altLang="en-US" sz="1400"/>
              <a:t>Disconnect from the ZooKeeper ensemble, once all the tasks are completed. If the client is in</a:t>
            </a:r>
          </a:p>
        </p:txBody>
      </p:sp>
      <p:sp>
        <p:nvSpPr>
          <p:cNvPr id="4" name="Content Placeholder 3">
            <a:extLst>
              <a:ext uri="{FF2B5EF4-FFF2-40B4-BE49-F238E27FC236}">
                <a16:creationId xmlns:a16="http://schemas.microsoft.com/office/drawing/2014/main" id="{C9B55223-AAFA-1F86-9B88-BE926856B2DA}"/>
              </a:ext>
            </a:extLst>
          </p:cNvPr>
          <p:cNvSpPr>
            <a:spLocks noGrp="1"/>
          </p:cNvSpPr>
          <p:nvPr>
            <p:ph sz="quarter" idx="10"/>
          </p:nvPr>
        </p:nvSpPr>
        <p:spPr/>
        <p:txBody>
          <a:bodyPr rtlCol="0"/>
          <a:lstStyle/>
          <a:p>
            <a:pPr>
              <a:defRPr/>
            </a:pPr>
            <a:endParaRPr lang="en-US" dirty="0"/>
          </a:p>
          <a:p>
            <a:pPr>
              <a:defRPr/>
            </a:pPr>
            <a:r>
              <a:rPr lang="en-US" dirty="0" err="1"/>
              <a:t>ZooKeeper</a:t>
            </a:r>
            <a:r>
              <a:rPr lang="en-US" dirty="0"/>
              <a:t> Java API</a:t>
            </a:r>
          </a:p>
          <a:p>
            <a:pPr>
              <a:defRPr/>
            </a:pP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Content Placeholder 2">
            <a:extLst>
              <a:ext uri="{FF2B5EF4-FFF2-40B4-BE49-F238E27FC236}">
                <a16:creationId xmlns:a16="http://schemas.microsoft.com/office/drawing/2014/main" id="{FFE0AEBC-014F-4169-3480-6B7F37A0D4D5}"/>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ZooKeeper Class</a:t>
            </a:r>
          </a:p>
          <a:p>
            <a:pPr lvl="1" fontAlgn="base">
              <a:spcAft>
                <a:spcPct val="0"/>
              </a:spcAft>
              <a:buFont typeface="Wingdings" panose="05000000000000000000" pitchFamily="2" charset="2"/>
              <a:buChar char="q"/>
            </a:pPr>
            <a:r>
              <a:rPr lang="en-IN" altLang="en-US"/>
              <a:t>The central part of the ZooKeeper API is ZooKeeper class. </a:t>
            </a:r>
          </a:p>
          <a:p>
            <a:pPr lvl="1" fontAlgn="base">
              <a:spcAft>
                <a:spcPct val="0"/>
              </a:spcAft>
              <a:buFont typeface="Wingdings" panose="05000000000000000000" pitchFamily="2" charset="2"/>
              <a:buChar char="q"/>
            </a:pPr>
            <a:r>
              <a:rPr lang="en-IN" altLang="en-US"/>
              <a:t>It provides options to connect the ZooKeeper ensemble in its constructor and has the following methods -</a:t>
            </a:r>
          </a:p>
          <a:p>
            <a:pPr lvl="2">
              <a:buFont typeface="Wingdings" panose="05000000000000000000" pitchFamily="2" charset="2"/>
              <a:buChar char="ü"/>
            </a:pPr>
            <a:r>
              <a:rPr lang="en-IN" altLang="en-US" sz="1600"/>
              <a:t>connect - connect to the ZooKeeper ensemble</a:t>
            </a:r>
          </a:p>
          <a:p>
            <a:pPr lvl="2">
              <a:buFont typeface="Wingdings" panose="05000000000000000000" pitchFamily="2" charset="2"/>
              <a:buChar char="ü"/>
            </a:pPr>
            <a:r>
              <a:rPr lang="en-IN" altLang="en-US" sz="1600"/>
              <a:t>create - create a znode</a:t>
            </a:r>
          </a:p>
          <a:p>
            <a:pPr lvl="2">
              <a:buFont typeface="Wingdings" panose="05000000000000000000" pitchFamily="2" charset="2"/>
              <a:buChar char="ü"/>
            </a:pPr>
            <a:r>
              <a:rPr lang="en-IN" altLang="en-US" sz="1600"/>
              <a:t>exists - check whether a znode exists and its information</a:t>
            </a:r>
          </a:p>
          <a:p>
            <a:pPr lvl="2">
              <a:buFont typeface="Wingdings" panose="05000000000000000000" pitchFamily="2" charset="2"/>
              <a:buChar char="ü"/>
            </a:pPr>
            <a:r>
              <a:rPr lang="en-IN" altLang="en-US" sz="1600"/>
              <a:t>getData - get data from a particular znode</a:t>
            </a:r>
          </a:p>
          <a:p>
            <a:pPr lvl="2">
              <a:buFont typeface="Wingdings" panose="05000000000000000000" pitchFamily="2" charset="2"/>
              <a:buChar char="ü"/>
            </a:pPr>
            <a:r>
              <a:rPr lang="en-IN" altLang="en-US" sz="1600"/>
              <a:t>setData - set data in a particular znode</a:t>
            </a:r>
          </a:p>
          <a:p>
            <a:pPr lvl="2">
              <a:buFont typeface="Wingdings" panose="05000000000000000000" pitchFamily="2" charset="2"/>
              <a:buChar char="ü"/>
            </a:pPr>
            <a:r>
              <a:rPr lang="en-IN" altLang="en-US" sz="1600"/>
              <a:t>getChildren - get all sub-nodes available in a particular znode</a:t>
            </a:r>
          </a:p>
          <a:p>
            <a:pPr lvl="2">
              <a:buFont typeface="Wingdings" panose="05000000000000000000" pitchFamily="2" charset="2"/>
              <a:buChar char="ü"/>
            </a:pPr>
            <a:r>
              <a:rPr lang="en-IN" altLang="en-US" sz="1600"/>
              <a:t>delete - get a particular znode and all its children</a:t>
            </a:r>
          </a:p>
          <a:p>
            <a:pPr lvl="2">
              <a:buFont typeface="Wingdings" panose="05000000000000000000" pitchFamily="2" charset="2"/>
              <a:buChar char="ü"/>
            </a:pPr>
            <a:r>
              <a:rPr lang="en-IN" altLang="en-US" sz="1600"/>
              <a:t>close - close a connection</a:t>
            </a:r>
          </a:p>
        </p:txBody>
      </p:sp>
      <p:sp>
        <p:nvSpPr>
          <p:cNvPr id="4" name="Content Placeholder 3">
            <a:extLst>
              <a:ext uri="{FF2B5EF4-FFF2-40B4-BE49-F238E27FC236}">
                <a16:creationId xmlns:a16="http://schemas.microsoft.com/office/drawing/2014/main" id="{7478696C-5150-8D6B-CA84-67A426F6C9A2}"/>
              </a:ext>
            </a:extLst>
          </p:cNvPr>
          <p:cNvSpPr>
            <a:spLocks noGrp="1"/>
          </p:cNvSpPr>
          <p:nvPr>
            <p:ph sz="quarter" idx="10"/>
          </p:nvPr>
        </p:nvSpPr>
        <p:spPr/>
        <p:txBody>
          <a:bodyPr rtlCol="0"/>
          <a:lstStyle/>
          <a:p>
            <a:pPr>
              <a:defRPr/>
            </a:pPr>
            <a:r>
              <a:rPr lang="en-US" dirty="0" err="1"/>
              <a:t>ZooKeeper</a:t>
            </a:r>
            <a:r>
              <a:rPr lang="en-US" dirty="0"/>
              <a:t> Java API (2)</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E75727A-6097-37EB-85AE-233C5E47A8B1}"/>
              </a:ext>
            </a:extLst>
          </p:cNvPr>
          <p:cNvSpPr>
            <a:spLocks noGrp="1"/>
          </p:cNvSpPr>
          <p:nvPr>
            <p:ph sz="quarter" idx="10"/>
          </p:nvPr>
        </p:nvSpPr>
        <p:spPr/>
        <p:txBody>
          <a:bodyPr/>
          <a:lstStyle/>
          <a:p>
            <a:pPr>
              <a:buFont typeface="Arial" charset="0"/>
              <a:buNone/>
              <a:defRPr/>
            </a:pPr>
            <a:endParaRPr lang="en-US" dirty="0"/>
          </a:p>
          <a:p>
            <a:pPr>
              <a:buFont typeface="Arial" charset="0"/>
              <a:buNone/>
              <a:defRPr/>
            </a:pPr>
            <a:r>
              <a:rPr lang="en-US" dirty="0"/>
              <a:t>Reference</a:t>
            </a:r>
          </a:p>
          <a:p>
            <a:pPr>
              <a:buFont typeface="Arial" charset="0"/>
              <a:buNone/>
              <a:defRPr/>
            </a:pPr>
            <a:endParaRPr lang="en-US" dirty="0"/>
          </a:p>
        </p:txBody>
      </p:sp>
      <p:sp>
        <p:nvSpPr>
          <p:cNvPr id="35843" name="Rectangle 3">
            <a:extLst>
              <a:ext uri="{FF2B5EF4-FFF2-40B4-BE49-F238E27FC236}">
                <a16:creationId xmlns:a16="http://schemas.microsoft.com/office/drawing/2014/main" id="{079F7B03-8D6C-8034-15EF-124D23C56A38}"/>
              </a:ext>
            </a:extLst>
          </p:cNvPr>
          <p:cNvSpPr txBox="1">
            <a:spLocks noChangeArrowheads="1"/>
          </p:cNvSpPr>
          <p:nvPr/>
        </p:nvSpPr>
        <p:spPr bwMode="auto">
          <a:xfrm>
            <a:off x="1998664" y="1535114"/>
            <a:ext cx="8669337" cy="463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Font typeface="Arial" panose="020B0604020202020204" pitchFamily="34" charset="0"/>
              <a:buChar char="•"/>
              <a:defRPr sz="3200">
                <a:solidFill>
                  <a:schemeClr val="tx1"/>
                </a:solidFill>
                <a:latin typeface="Arial" panose="020B0604020202020204" pitchFamily="34" charset="0"/>
                <a:cs typeface="Arial" panose="020B0604020202020204" pitchFamily="34" charset="0"/>
              </a:defRPr>
            </a:lvl1pPr>
            <a:lvl2pPr marL="800100" indent="-342900">
              <a:spcBef>
                <a:spcPct val="20000"/>
              </a:spcBef>
              <a:buFont typeface="Arial" panose="020B0604020202020204" pitchFamily="34" charset="0"/>
              <a:buChar char="–"/>
              <a:defRPr sz="2800">
                <a:solidFill>
                  <a:schemeClr val="tx1"/>
                </a:solidFill>
                <a:latin typeface="Arial" panose="020B0604020202020204" pitchFamily="34" charset="0"/>
                <a:cs typeface="Arial" panose="020B0604020202020204" pitchFamily="34" charset="0"/>
              </a:defRPr>
            </a:lvl2pPr>
            <a:lvl3pPr marL="1257300" indent="-342900">
              <a:spcBef>
                <a:spcPct val="20000"/>
              </a:spcBef>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9pPr>
          </a:lstStyle>
          <a:p>
            <a:pPr lvl="1" eaLnBrk="1" hangingPunct="1">
              <a:buClr>
                <a:srgbClr val="101141"/>
              </a:buClr>
              <a:buFont typeface="Arial" panose="020B0604020202020204" pitchFamily="34" charset="0"/>
              <a:buNone/>
            </a:pPr>
            <a:endParaRPr lang="en-GB" altLang="en-US" sz="2600"/>
          </a:p>
          <a:p>
            <a:pPr lvl="1" eaLnBrk="1" hangingPunct="1">
              <a:buClr>
                <a:srgbClr val="101141"/>
              </a:buClr>
              <a:buFont typeface="Arial" panose="020B0604020202020204" pitchFamily="34" charset="0"/>
              <a:buNone/>
            </a:pPr>
            <a:r>
              <a:rPr lang="en-GB" altLang="en-US" sz="2600"/>
              <a:t> </a:t>
            </a:r>
          </a:p>
          <a:p>
            <a:pPr lvl="1" eaLnBrk="1" hangingPunct="1">
              <a:buClr>
                <a:srgbClr val="101141"/>
              </a:buClr>
              <a:buFont typeface="Arial" panose="020B0604020202020204" pitchFamily="34" charset="0"/>
              <a:buNone/>
            </a:pPr>
            <a:endParaRPr lang="en-GB" altLang="en-US" sz="2600"/>
          </a:p>
          <a:p>
            <a:pPr lvl="1" eaLnBrk="1" hangingPunct="1">
              <a:buClr>
                <a:srgbClr val="101141"/>
              </a:buClr>
              <a:buFont typeface="Arial" panose="020B0604020202020204" pitchFamily="34" charset="0"/>
              <a:buNone/>
            </a:pPr>
            <a:endParaRPr lang="en-GB" altLang="en-US" sz="2600"/>
          </a:p>
          <a:p>
            <a:pPr lvl="1" eaLnBrk="1" hangingPunct="1">
              <a:buClr>
                <a:srgbClr val="101141"/>
              </a:buClr>
              <a:buFont typeface="Wingdings" panose="05000000000000000000" pitchFamily="2" charset="2"/>
              <a:buChar char="Ø"/>
            </a:pPr>
            <a:r>
              <a:rPr lang="en-GB" altLang="en-US" sz="2600"/>
              <a:t>Apache ZooKeeper Documentation</a:t>
            </a:r>
          </a:p>
          <a:p>
            <a:pPr lvl="2" eaLnBrk="1" hangingPunct="1">
              <a:buClr>
                <a:srgbClr val="101141"/>
              </a:buClr>
              <a:buFont typeface="Wingdings" panose="05000000000000000000" pitchFamily="2" charset="2"/>
              <a:buChar char="v"/>
            </a:pPr>
            <a:r>
              <a:rPr lang="en-IN" altLang="en-US" sz="1600">
                <a:hlinkClick r:id="rId2"/>
              </a:rPr>
              <a:t>https://zookeeper.apache.org/</a:t>
            </a:r>
            <a:endParaRPr lang="en-IN" altLang="en-US" sz="1600"/>
          </a:p>
          <a:p>
            <a:pPr lvl="2" eaLnBrk="1" hangingPunct="1">
              <a:buClr>
                <a:srgbClr val="101141"/>
              </a:buClr>
              <a:buFont typeface="Wingdings" panose="05000000000000000000" pitchFamily="2" charset="2"/>
              <a:buChar char="v"/>
            </a:pPr>
            <a:r>
              <a:rPr lang="en-IN" altLang="en-US" sz="1600">
                <a:hlinkClick r:id="rId3"/>
              </a:rPr>
              <a:t>https://zookeeper.apache.org/doc/r3.4.14/</a:t>
            </a:r>
            <a:endParaRPr lang="en-IN" altLang="en-US" sz="1600"/>
          </a:p>
          <a:p>
            <a:pPr lvl="2" eaLnBrk="1" hangingPunct="1">
              <a:buClr>
                <a:srgbClr val="101141"/>
              </a:buClr>
              <a:buFont typeface="Wingdings" panose="05000000000000000000" pitchFamily="2" charset="2"/>
              <a:buChar char="v"/>
            </a:pPr>
            <a:r>
              <a:rPr lang="en-IN" altLang="en-US" sz="1600">
                <a:hlinkClick r:id="rId4"/>
              </a:rPr>
              <a:t>https://www.tutorialspoint.com/zookeeper/zookeeper_api.htm</a:t>
            </a:r>
            <a:endParaRPr lang="en-GB" altLang="en-US" sz="1600"/>
          </a:p>
          <a:p>
            <a:pPr lvl="1" eaLnBrk="1" hangingPunct="1">
              <a:buClr>
                <a:srgbClr val="101141"/>
              </a:buClr>
              <a:buFont typeface="Wingdings" panose="05000000000000000000" pitchFamily="2" charset="2"/>
              <a:buChar char="Ø"/>
            </a:pPr>
            <a:r>
              <a:rPr lang="en-GB" altLang="en-US" sz="2600"/>
              <a:t>Real-Time Analytics , Byron Ellis</a:t>
            </a:r>
          </a:p>
          <a:p>
            <a:pPr lvl="2" eaLnBrk="1" hangingPunct="1">
              <a:buClr>
                <a:srgbClr val="101141"/>
              </a:buClr>
              <a:buFont typeface="Wingdings" panose="05000000000000000000" pitchFamily="2" charset="2"/>
              <a:buChar char="v"/>
            </a:pPr>
            <a:r>
              <a:rPr lang="en-GB" altLang="en-US" sz="1600"/>
              <a:t>Chapter 3 : Service Configuration and Coordination</a:t>
            </a:r>
          </a:p>
        </p:txBody>
      </p:sp>
      <p:pic>
        <p:nvPicPr>
          <p:cNvPr id="35844" name="Picture 7">
            <a:extLst>
              <a:ext uri="{FF2B5EF4-FFF2-40B4-BE49-F238E27FC236}">
                <a16:creationId xmlns:a16="http://schemas.microsoft.com/office/drawing/2014/main" id="{C693C5E1-C62E-F55B-BF20-E293C4F72EC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467601" y="1447801"/>
            <a:ext cx="2428875" cy="187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45" name="Picture 6">
            <a:extLst>
              <a:ext uri="{FF2B5EF4-FFF2-40B4-BE49-F238E27FC236}">
                <a16:creationId xmlns:a16="http://schemas.microsoft.com/office/drawing/2014/main" id="{93B57F5D-D53B-C566-C170-B668DB0E369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676401" y="3330576"/>
            <a:ext cx="904875"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a:t>In our next session: Data Flow Manager</a:t>
            </a:r>
          </a:p>
        </p:txBody>
      </p:sp>
    </p:spTree>
    <p:extLst>
      <p:ext uri="{BB962C8B-B14F-4D97-AF65-F5344CB8AC3E}">
        <p14:creationId xmlns:p14="http://schemas.microsoft.com/office/powerpoint/2010/main" val="419579829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9ABB00F-5BB0-24D5-C4CC-36298B0F0771}"/>
              </a:ext>
            </a:extLst>
          </p:cNvPr>
          <p:cNvSpPr>
            <a:spLocks noGrp="1"/>
          </p:cNvSpPr>
          <p:nvPr>
            <p:ph type="title"/>
          </p:nvPr>
        </p:nvSpPr>
        <p:spPr/>
        <p:txBody>
          <a:bodyPr/>
          <a:lstStyle/>
          <a:p>
            <a:pPr>
              <a:defRPr/>
            </a:pPr>
            <a:r>
              <a:rPr lang="en-US" dirty="0"/>
              <a:t>Real Time System Characteristics</a:t>
            </a:r>
          </a:p>
        </p:txBody>
      </p:sp>
      <p:sp>
        <p:nvSpPr>
          <p:cNvPr id="13315" name="Content Placeholder 5">
            <a:extLst>
              <a:ext uri="{FF2B5EF4-FFF2-40B4-BE49-F238E27FC236}">
                <a16:creationId xmlns:a16="http://schemas.microsoft.com/office/drawing/2014/main" id="{698DB09A-2FCB-F054-D14E-F9D75B6AFF54}"/>
              </a:ext>
            </a:extLst>
          </p:cNvPr>
          <p:cNvSpPr>
            <a:spLocks noGrp="1"/>
          </p:cNvSpPr>
          <p:nvPr>
            <p:ph sz="quarter" idx="13"/>
          </p:nvPr>
        </p:nvSpPr>
        <p:spPr/>
        <p:txBody>
          <a:bodyPr/>
          <a:lstStyle/>
          <a:p>
            <a:pPr eaLnBrk="1" hangingPunct="1">
              <a:spcBef>
                <a:spcPct val="0"/>
              </a:spcBef>
            </a:pPr>
            <a:r>
              <a:rPr lang="en-US" altLang="en-US"/>
              <a:t>Pravin Y Pawar</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3317D63-D091-8912-90A0-1C1F1BA40B47}"/>
              </a:ext>
            </a:extLst>
          </p:cNvPr>
          <p:cNvSpPr>
            <a:spLocks noGrp="1"/>
          </p:cNvSpPr>
          <p:nvPr>
            <p:ph sz="quarter" idx="10"/>
          </p:nvPr>
        </p:nvSpPr>
        <p:spPr/>
        <p:txBody>
          <a:bodyPr/>
          <a:lstStyle/>
          <a:p>
            <a:pPr eaLnBrk="1" hangingPunct="1">
              <a:spcBef>
                <a:spcPct val="0"/>
              </a:spcBef>
              <a:defRPr/>
            </a:pPr>
            <a:r>
              <a:rPr lang="en-US" dirty="0">
                <a:latin typeface="Arial" charset="0"/>
                <a:cs typeface="Arial" charset="0"/>
              </a:rPr>
              <a:t>BA ZC420, Real Time Analytics</a:t>
            </a:r>
          </a:p>
          <a:p>
            <a:pPr eaLnBrk="1" hangingPunct="1">
              <a:spcBef>
                <a:spcPct val="0"/>
              </a:spcBef>
              <a:buFont typeface="Arial" charset="0"/>
              <a:buNone/>
              <a:defRPr/>
            </a:pPr>
            <a:r>
              <a:rPr lang="en-US" dirty="0">
                <a:latin typeface="Arial" charset="0"/>
                <a:cs typeface="Arial" charset="0"/>
              </a:rPr>
              <a:t>Lecture No. 1.4</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Content Placeholder 2">
            <a:extLst>
              <a:ext uri="{FF2B5EF4-FFF2-40B4-BE49-F238E27FC236}">
                <a16:creationId xmlns:a16="http://schemas.microsoft.com/office/drawing/2014/main" id="{B74D818B-2E3F-D032-7324-2E1E7FCFEDD8}"/>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endParaRPr lang="en-US" altLang="en-US"/>
          </a:p>
          <a:p>
            <a:pPr fontAlgn="base">
              <a:spcAft>
                <a:spcPct val="0"/>
              </a:spcAft>
              <a:buFont typeface="Wingdings" panose="05000000000000000000" pitchFamily="2" charset="2"/>
              <a:buChar char="Ø"/>
            </a:pPr>
            <a:r>
              <a:rPr lang="en-US" altLang="en-US"/>
              <a:t>Distinguishing Features of Streaming Data</a:t>
            </a:r>
          </a:p>
          <a:p>
            <a:pPr lvl="1" fontAlgn="base">
              <a:spcAft>
                <a:spcPct val="0"/>
              </a:spcAft>
              <a:buFont typeface="Wingdings" panose="05000000000000000000" pitchFamily="2" charset="2"/>
              <a:buChar char="Ø"/>
            </a:pPr>
            <a:r>
              <a:rPr lang="en-US" altLang="en-US"/>
              <a:t>Data always in motion</a:t>
            </a:r>
          </a:p>
          <a:p>
            <a:pPr lvl="1" fontAlgn="base">
              <a:spcAft>
                <a:spcPct val="0"/>
              </a:spcAft>
              <a:buFont typeface="Wingdings" panose="05000000000000000000" pitchFamily="2" charset="2"/>
              <a:buChar char="Ø"/>
            </a:pPr>
            <a:r>
              <a:rPr lang="en-US" altLang="en-US"/>
              <a:t>Data structuring</a:t>
            </a:r>
          </a:p>
          <a:p>
            <a:pPr lvl="1" fontAlgn="base">
              <a:spcAft>
                <a:spcPct val="0"/>
              </a:spcAft>
              <a:buFont typeface="Wingdings" panose="05000000000000000000" pitchFamily="2" charset="2"/>
              <a:buChar char="Ø"/>
            </a:pPr>
            <a:r>
              <a:rPr lang="en-US" altLang="en-US"/>
              <a:t>Data Cardinality</a:t>
            </a:r>
          </a:p>
          <a:p>
            <a:pPr lvl="1" fontAlgn="base">
              <a:spcAft>
                <a:spcPct val="0"/>
              </a:spcAft>
              <a:buFont typeface="Arial" pitchFamily="34" charset="0"/>
              <a:buNone/>
            </a:pPr>
            <a:r>
              <a:rPr lang="en-US" altLang="en-US"/>
              <a:t> </a:t>
            </a:r>
          </a:p>
          <a:p>
            <a:pPr fontAlgn="base">
              <a:spcAft>
                <a:spcPct val="0"/>
              </a:spcAft>
              <a:buFont typeface="Wingdings" panose="05000000000000000000" pitchFamily="2" charset="2"/>
              <a:buChar char="Ø"/>
            </a:pPr>
            <a:r>
              <a:rPr lang="en-US" altLang="en-US"/>
              <a:t>Features of Real-Time Architecture</a:t>
            </a:r>
          </a:p>
          <a:p>
            <a:pPr lvl="1" fontAlgn="base">
              <a:spcAft>
                <a:spcPct val="0"/>
              </a:spcAft>
              <a:buFont typeface="Wingdings" panose="05000000000000000000" pitchFamily="2" charset="2"/>
              <a:buChar char="Ø"/>
            </a:pPr>
            <a:r>
              <a:rPr lang="en-US" altLang="en-US"/>
              <a:t>High  Availability</a:t>
            </a:r>
          </a:p>
          <a:p>
            <a:pPr lvl="1" fontAlgn="base">
              <a:spcAft>
                <a:spcPct val="0"/>
              </a:spcAft>
              <a:buFont typeface="Wingdings" panose="05000000000000000000" pitchFamily="2" charset="2"/>
              <a:buChar char="Ø"/>
            </a:pPr>
            <a:r>
              <a:rPr lang="en-US" altLang="en-US"/>
              <a:t>Low Latency</a:t>
            </a:r>
          </a:p>
          <a:p>
            <a:pPr lvl="1" fontAlgn="base">
              <a:spcAft>
                <a:spcPct val="0"/>
              </a:spcAft>
              <a:buFont typeface="Wingdings" panose="05000000000000000000" pitchFamily="2" charset="2"/>
              <a:buChar char="Ø"/>
            </a:pPr>
            <a:r>
              <a:rPr lang="en-US" altLang="en-US"/>
              <a:t>Horizontal Scalability</a:t>
            </a:r>
          </a:p>
        </p:txBody>
      </p:sp>
      <p:sp>
        <p:nvSpPr>
          <p:cNvPr id="4" name="Content Placeholder 3">
            <a:extLst>
              <a:ext uri="{FF2B5EF4-FFF2-40B4-BE49-F238E27FC236}">
                <a16:creationId xmlns:a16="http://schemas.microsoft.com/office/drawing/2014/main" id="{3D223A09-E1A0-6E99-D6E2-70B0AAC8DB70}"/>
              </a:ext>
            </a:extLst>
          </p:cNvPr>
          <p:cNvSpPr>
            <a:spLocks noGrp="1"/>
          </p:cNvSpPr>
          <p:nvPr>
            <p:ph sz="quarter" idx="10"/>
          </p:nvPr>
        </p:nvSpPr>
        <p:spPr/>
        <p:txBody>
          <a:bodyPr rtlCol="0"/>
          <a:lstStyle/>
          <a:p>
            <a:pPr>
              <a:defRPr/>
            </a:pPr>
            <a:r>
              <a:rPr lang="en-US" dirty="0"/>
              <a:t>Agenda</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Content Placeholder 2">
            <a:extLst>
              <a:ext uri="{FF2B5EF4-FFF2-40B4-BE49-F238E27FC236}">
                <a16:creationId xmlns:a16="http://schemas.microsoft.com/office/drawing/2014/main" id="{BC70E20F-C8C6-0754-4926-E209E3FB4E32}"/>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Data always in motion</a:t>
            </a:r>
          </a:p>
          <a:p>
            <a:pPr lvl="1" fontAlgn="base">
              <a:spcAft>
                <a:spcPct val="0"/>
              </a:spcAft>
              <a:buFont typeface="Wingdings" panose="05000000000000000000" pitchFamily="2" charset="2"/>
              <a:buChar char="Ø"/>
            </a:pPr>
            <a:r>
              <a:rPr lang="en-US" altLang="en-US"/>
              <a:t>Streaming data </a:t>
            </a:r>
          </a:p>
          <a:p>
            <a:pPr lvl="2">
              <a:buFont typeface="Wingdings" panose="05000000000000000000" pitchFamily="2" charset="2"/>
              <a:buChar char="v"/>
            </a:pPr>
            <a:r>
              <a:rPr lang="en-US" altLang="en-US" sz="1600"/>
              <a:t>getting generated continuously</a:t>
            </a:r>
          </a:p>
          <a:p>
            <a:pPr lvl="2">
              <a:buFont typeface="Wingdings" panose="05000000000000000000" pitchFamily="2" charset="2"/>
              <a:buChar char="v"/>
            </a:pPr>
            <a:r>
              <a:rPr lang="en-US" altLang="en-US" sz="1600"/>
              <a:t>Always flowing</a:t>
            </a:r>
          </a:p>
          <a:p>
            <a:pPr lvl="2">
              <a:buFont typeface="Arial" panose="020B0604020202020204" pitchFamily="34" charset="0"/>
              <a:buNone/>
            </a:pPr>
            <a:endParaRPr lang="en-US" altLang="en-US" sz="1600"/>
          </a:p>
          <a:p>
            <a:pPr lvl="1" fontAlgn="base">
              <a:spcAft>
                <a:spcPct val="0"/>
              </a:spcAft>
              <a:buFont typeface="Wingdings" panose="05000000000000000000" pitchFamily="2" charset="2"/>
              <a:buChar char="Ø"/>
            </a:pPr>
            <a:r>
              <a:rPr lang="en-US" altLang="en-US"/>
              <a:t>Two critical requirements</a:t>
            </a:r>
          </a:p>
          <a:p>
            <a:pPr lvl="2">
              <a:buFont typeface="Wingdings" panose="05000000000000000000" pitchFamily="2" charset="2"/>
              <a:buChar char="Ø"/>
            </a:pPr>
            <a:r>
              <a:rPr lang="en-US" altLang="en-US" sz="1400"/>
              <a:t>Collection system should be robust</a:t>
            </a:r>
          </a:p>
          <a:p>
            <a:pPr lvl="2">
              <a:buFont typeface="Wingdings" panose="05000000000000000000" pitchFamily="2" charset="2"/>
              <a:buChar char="Ø"/>
            </a:pPr>
            <a:r>
              <a:rPr lang="en-US" altLang="en-US" sz="1400"/>
              <a:t>Processing should be able to keep pace with collection</a:t>
            </a:r>
          </a:p>
          <a:p>
            <a:pPr lvl="2">
              <a:buFont typeface="Arial" panose="020B0604020202020204" pitchFamily="34" charset="0"/>
              <a:buNone/>
            </a:pPr>
            <a:endParaRPr lang="en-US" altLang="en-US" sz="1400"/>
          </a:p>
          <a:p>
            <a:pPr lvl="1" fontAlgn="base">
              <a:spcAft>
                <a:spcPct val="0"/>
              </a:spcAft>
              <a:buFont typeface="Wingdings" panose="05000000000000000000" pitchFamily="2" charset="2"/>
              <a:buChar char="Ø"/>
            </a:pPr>
            <a:r>
              <a:rPr lang="en-US" altLang="en-US"/>
              <a:t>Solutions </a:t>
            </a:r>
          </a:p>
          <a:p>
            <a:pPr lvl="2">
              <a:buFont typeface="Wingdings" panose="05000000000000000000" pitchFamily="2" charset="2"/>
              <a:buChar char="Ø"/>
            </a:pPr>
            <a:r>
              <a:rPr lang="en-US" altLang="en-US" sz="1600"/>
              <a:t>Horizontal Scalability</a:t>
            </a:r>
          </a:p>
          <a:p>
            <a:pPr lvl="2">
              <a:buFont typeface="Wingdings" panose="05000000000000000000" pitchFamily="2" charset="2"/>
              <a:buChar char="Ø"/>
            </a:pPr>
            <a:r>
              <a:rPr lang="en-US" altLang="en-US" sz="1600"/>
              <a:t>Algorithmic handling of streaming data</a:t>
            </a:r>
          </a:p>
        </p:txBody>
      </p:sp>
      <p:sp>
        <p:nvSpPr>
          <p:cNvPr id="4" name="Content Placeholder 3">
            <a:extLst>
              <a:ext uri="{FF2B5EF4-FFF2-40B4-BE49-F238E27FC236}">
                <a16:creationId xmlns:a16="http://schemas.microsoft.com/office/drawing/2014/main" id="{090B6A42-ACB1-CA98-8AC0-3EE71A2C750D}"/>
              </a:ext>
            </a:extLst>
          </p:cNvPr>
          <p:cNvSpPr>
            <a:spLocks noGrp="1"/>
          </p:cNvSpPr>
          <p:nvPr>
            <p:ph sz="quarter" idx="10"/>
          </p:nvPr>
        </p:nvSpPr>
        <p:spPr/>
        <p:txBody>
          <a:bodyPr rtlCol="0">
            <a:normAutofit fontScale="92500"/>
          </a:bodyPr>
          <a:lstStyle/>
          <a:p>
            <a:pPr>
              <a:defRPr/>
            </a:pPr>
            <a:endParaRPr lang="en-US" dirty="0">
              <a:latin typeface="Arial" charset="0"/>
              <a:cs typeface="Arial" charset="0"/>
            </a:endParaRPr>
          </a:p>
          <a:p>
            <a:pPr>
              <a:defRPr/>
            </a:pPr>
            <a:r>
              <a:rPr lang="en-US" dirty="0">
                <a:latin typeface="Arial" charset="0"/>
                <a:cs typeface="Arial" charset="0"/>
              </a:rPr>
              <a:t>Distinguishing Features of Streaming Data</a:t>
            </a:r>
          </a:p>
          <a:p>
            <a:pPr>
              <a:defRPr/>
            </a:pPr>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Content Placeholder 2">
            <a:extLst>
              <a:ext uri="{FF2B5EF4-FFF2-40B4-BE49-F238E27FC236}">
                <a16:creationId xmlns:a16="http://schemas.microsoft.com/office/drawing/2014/main" id="{7A431D9C-B885-2247-E4AF-CEEB547C924C}"/>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Data Structuring</a:t>
            </a:r>
          </a:p>
          <a:p>
            <a:pPr lvl="1" fontAlgn="base">
              <a:spcAft>
                <a:spcPct val="0"/>
              </a:spcAft>
              <a:buFont typeface="Wingdings" panose="05000000000000000000" pitchFamily="2" charset="2"/>
              <a:buChar char="q"/>
            </a:pPr>
            <a:r>
              <a:rPr lang="en-US" altLang="en-US"/>
              <a:t>Loosely structured</a:t>
            </a:r>
          </a:p>
          <a:p>
            <a:pPr lvl="1" fontAlgn="base">
              <a:spcAft>
                <a:spcPct val="0"/>
              </a:spcAft>
              <a:buFont typeface="Arial" pitchFamily="34" charset="0"/>
              <a:buNone/>
            </a:pPr>
            <a:endParaRPr lang="en-US" altLang="en-US"/>
          </a:p>
          <a:p>
            <a:pPr lvl="1" fontAlgn="base">
              <a:spcAft>
                <a:spcPct val="0"/>
              </a:spcAft>
              <a:buFont typeface="Wingdings" panose="05000000000000000000" pitchFamily="2" charset="2"/>
              <a:buChar char="q"/>
            </a:pPr>
            <a:r>
              <a:rPr lang="en-US" altLang="en-US"/>
              <a:t>Various data sources </a:t>
            </a:r>
          </a:p>
          <a:p>
            <a:pPr lvl="2">
              <a:buFont typeface="Wingdings" panose="05000000000000000000" pitchFamily="2" charset="2"/>
              <a:buChar char="v"/>
            </a:pPr>
            <a:r>
              <a:rPr lang="en-US" altLang="en-US" sz="1400"/>
              <a:t>structured , unstructured data </a:t>
            </a:r>
          </a:p>
          <a:p>
            <a:pPr lvl="2">
              <a:buFont typeface="Wingdings" panose="05000000000000000000" pitchFamily="2" charset="2"/>
              <a:buChar char="v"/>
            </a:pPr>
            <a:r>
              <a:rPr lang="en-US" altLang="en-US" sz="1400"/>
              <a:t>Forming a joint schema is difficult</a:t>
            </a:r>
          </a:p>
          <a:p>
            <a:pPr lvl="2">
              <a:buFont typeface="Wingdings" panose="05000000000000000000" pitchFamily="2" charset="2"/>
              <a:buChar char="v"/>
            </a:pPr>
            <a:r>
              <a:rPr lang="en-US" altLang="en-US" sz="1400"/>
              <a:t>For example, social media streams</a:t>
            </a:r>
          </a:p>
          <a:p>
            <a:pPr lvl="1" fontAlgn="base">
              <a:spcAft>
                <a:spcPct val="0"/>
              </a:spcAft>
              <a:buFont typeface="Wingdings" panose="05000000000000000000" pitchFamily="2" charset="2"/>
              <a:buChar char="q"/>
            </a:pPr>
            <a:endParaRPr lang="en-US" altLang="en-US"/>
          </a:p>
          <a:p>
            <a:pPr lvl="1" fontAlgn="base">
              <a:spcAft>
                <a:spcPct val="0"/>
              </a:spcAft>
              <a:buFont typeface="Wingdings" panose="05000000000000000000" pitchFamily="2" charset="2"/>
              <a:buChar char="q"/>
            </a:pPr>
            <a:r>
              <a:rPr lang="en-US" altLang="en-US"/>
              <a:t>Young , evolving projects</a:t>
            </a:r>
          </a:p>
          <a:p>
            <a:pPr lvl="2">
              <a:buFont typeface="Wingdings" panose="05000000000000000000" pitchFamily="2" charset="2"/>
              <a:buChar char="v"/>
            </a:pPr>
            <a:r>
              <a:rPr lang="en-US" altLang="en-US" sz="1600"/>
              <a:t>Adds many dimensions to the data</a:t>
            </a:r>
          </a:p>
          <a:p>
            <a:pPr lvl="2">
              <a:buFont typeface="Wingdings" panose="05000000000000000000" pitchFamily="2" charset="2"/>
              <a:buChar char="v"/>
            </a:pPr>
            <a:r>
              <a:rPr lang="en-US" altLang="en-US" sz="1600"/>
              <a:t>Collect as much as data possible to make interesting analysis</a:t>
            </a:r>
          </a:p>
          <a:p>
            <a:pPr fontAlgn="base">
              <a:spcAft>
                <a:spcPct val="0"/>
              </a:spcAft>
            </a:pPr>
            <a:endParaRPr lang="en-US" altLang="en-US"/>
          </a:p>
        </p:txBody>
      </p:sp>
      <p:sp>
        <p:nvSpPr>
          <p:cNvPr id="4" name="Content Placeholder 3">
            <a:extLst>
              <a:ext uri="{FF2B5EF4-FFF2-40B4-BE49-F238E27FC236}">
                <a16:creationId xmlns:a16="http://schemas.microsoft.com/office/drawing/2014/main" id="{EA9B2AC2-7DAD-2130-6D84-972152E3641D}"/>
              </a:ext>
            </a:extLst>
          </p:cNvPr>
          <p:cNvSpPr>
            <a:spLocks noGrp="1"/>
          </p:cNvSpPr>
          <p:nvPr>
            <p:ph sz="quarter" idx="10"/>
          </p:nvPr>
        </p:nvSpPr>
        <p:spPr/>
        <p:txBody>
          <a:bodyPr rtlCol="0">
            <a:normAutofit fontScale="92500"/>
          </a:bodyPr>
          <a:lstStyle/>
          <a:p>
            <a:pPr>
              <a:defRPr/>
            </a:pPr>
            <a:endParaRPr lang="en-US" dirty="0">
              <a:latin typeface="Arial" charset="0"/>
              <a:cs typeface="Arial" charset="0"/>
            </a:endParaRPr>
          </a:p>
          <a:p>
            <a:pPr>
              <a:defRPr/>
            </a:pPr>
            <a:r>
              <a:rPr lang="en-US" dirty="0">
                <a:latin typeface="Arial" charset="0"/>
                <a:cs typeface="Arial" charset="0"/>
              </a:rPr>
              <a:t>Distinguishing Features of Streaming Data - II</a:t>
            </a:r>
          </a:p>
          <a:p>
            <a:pPr>
              <a:defRPr/>
            </a:pPr>
            <a:endParaRPr lang="en-US"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Content Placeholder 2">
            <a:extLst>
              <a:ext uri="{FF2B5EF4-FFF2-40B4-BE49-F238E27FC236}">
                <a16:creationId xmlns:a16="http://schemas.microsoft.com/office/drawing/2014/main" id="{7A0493E1-BDFB-53C7-F11B-A879D3B483A6}"/>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Data Cardinality</a:t>
            </a:r>
          </a:p>
          <a:p>
            <a:pPr lvl="1" fontAlgn="base">
              <a:spcAft>
                <a:spcPct val="0"/>
              </a:spcAft>
              <a:buFont typeface="Wingdings" panose="05000000000000000000" pitchFamily="2" charset="2"/>
              <a:buChar char="Ø"/>
            </a:pPr>
            <a:r>
              <a:rPr lang="en-US" altLang="en-US"/>
              <a:t>Number of unique values in data </a:t>
            </a:r>
          </a:p>
          <a:p>
            <a:pPr lvl="1" fontAlgn="base">
              <a:spcAft>
                <a:spcPct val="0"/>
              </a:spcAft>
              <a:buFont typeface="Wingdings" panose="05000000000000000000" pitchFamily="2" charset="2"/>
              <a:buChar char="Ø"/>
            </a:pPr>
            <a:r>
              <a:rPr lang="en-US" altLang="en-US"/>
              <a:t>Very few values appears often, many are very sparce</a:t>
            </a:r>
          </a:p>
          <a:p>
            <a:pPr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Ø"/>
            </a:pPr>
            <a:r>
              <a:rPr lang="en-US" altLang="en-US"/>
              <a:t>Challenges with Streaming data</a:t>
            </a:r>
          </a:p>
          <a:p>
            <a:pPr lvl="1" fontAlgn="base">
              <a:spcAft>
                <a:spcPct val="0"/>
              </a:spcAft>
              <a:buFont typeface="Wingdings" panose="05000000000000000000" pitchFamily="2" charset="2"/>
              <a:buChar char="Ø"/>
            </a:pPr>
            <a:r>
              <a:rPr lang="en-US" altLang="en-US"/>
              <a:t>Processing </a:t>
            </a:r>
          </a:p>
          <a:p>
            <a:pPr lvl="2">
              <a:buFont typeface="Wingdings" panose="05000000000000000000" pitchFamily="2" charset="2"/>
              <a:buChar char="v"/>
            </a:pPr>
            <a:r>
              <a:rPr lang="en-US" altLang="en-US" sz="1600"/>
              <a:t>Streaming data can be processed only once</a:t>
            </a:r>
          </a:p>
          <a:p>
            <a:pPr lvl="2">
              <a:buFont typeface="Wingdings" panose="05000000000000000000" pitchFamily="2" charset="2"/>
              <a:buChar char="v"/>
            </a:pPr>
            <a:r>
              <a:rPr lang="en-US" altLang="en-US" sz="1600"/>
              <a:t>Difficult to identify state of data</a:t>
            </a:r>
          </a:p>
          <a:p>
            <a:pPr lvl="2">
              <a:buFont typeface="Wingdings" panose="05000000000000000000" pitchFamily="2" charset="2"/>
              <a:buChar char="v"/>
            </a:pPr>
            <a:r>
              <a:rPr lang="en-US" altLang="en-US" sz="1600"/>
              <a:t>Batch processing on processed data can be used for estimation</a:t>
            </a:r>
          </a:p>
          <a:p>
            <a:pPr lvl="1"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Ø"/>
            </a:pPr>
            <a:r>
              <a:rPr lang="en-US" altLang="en-US"/>
              <a:t>Storage</a:t>
            </a:r>
          </a:p>
          <a:p>
            <a:pPr lvl="2">
              <a:buFont typeface="Wingdings" panose="05000000000000000000" pitchFamily="2" charset="2"/>
              <a:buChar char="v"/>
            </a:pPr>
            <a:r>
              <a:rPr lang="en-US" altLang="en-US" sz="1600"/>
              <a:t>Memory requirements are high while processing data </a:t>
            </a:r>
          </a:p>
          <a:p>
            <a:pPr lvl="2">
              <a:buFont typeface="Wingdings" panose="05000000000000000000" pitchFamily="2" charset="2"/>
              <a:buChar char="v"/>
            </a:pPr>
            <a:r>
              <a:rPr lang="en-US" altLang="en-US" sz="1600"/>
              <a:t>Linear amount of space required for storing state information</a:t>
            </a:r>
          </a:p>
          <a:p>
            <a:pPr fontAlgn="base">
              <a:spcAft>
                <a:spcPct val="0"/>
              </a:spcAft>
              <a:buFont typeface="Wingdings" panose="05000000000000000000" pitchFamily="2" charset="2"/>
              <a:buChar char="Ø"/>
            </a:pPr>
            <a:endParaRPr lang="en-US" altLang="en-US"/>
          </a:p>
          <a:p>
            <a:pPr fontAlgn="base">
              <a:spcAft>
                <a:spcPct val="0"/>
              </a:spcAft>
              <a:buFont typeface="Wingdings" panose="05000000000000000000" pitchFamily="2" charset="2"/>
              <a:buChar char="Ø"/>
            </a:pPr>
            <a:endParaRPr lang="en-US" altLang="en-US"/>
          </a:p>
        </p:txBody>
      </p:sp>
      <p:sp>
        <p:nvSpPr>
          <p:cNvPr id="4" name="Content Placeholder 3">
            <a:extLst>
              <a:ext uri="{FF2B5EF4-FFF2-40B4-BE49-F238E27FC236}">
                <a16:creationId xmlns:a16="http://schemas.microsoft.com/office/drawing/2014/main" id="{A262D063-D898-5C4D-0E5E-A3FD5C58B490}"/>
              </a:ext>
            </a:extLst>
          </p:cNvPr>
          <p:cNvSpPr>
            <a:spLocks noGrp="1"/>
          </p:cNvSpPr>
          <p:nvPr>
            <p:ph sz="quarter" idx="10"/>
          </p:nvPr>
        </p:nvSpPr>
        <p:spPr/>
        <p:txBody>
          <a:bodyPr rtlCol="0">
            <a:normAutofit fontScale="85000" lnSpcReduction="10000"/>
          </a:bodyPr>
          <a:lstStyle/>
          <a:p>
            <a:pPr>
              <a:defRPr/>
            </a:pPr>
            <a:endParaRPr lang="en-US" dirty="0">
              <a:latin typeface="Arial" charset="0"/>
              <a:cs typeface="Arial" charset="0"/>
            </a:endParaRPr>
          </a:p>
          <a:p>
            <a:pPr>
              <a:defRPr/>
            </a:pPr>
            <a:r>
              <a:rPr lang="en-US" dirty="0">
                <a:latin typeface="Arial" charset="0"/>
                <a:cs typeface="Arial" charset="0"/>
              </a:rPr>
              <a:t>Distinguishing Features of Streaming Data - III</a:t>
            </a:r>
          </a:p>
          <a:p>
            <a:pPr>
              <a:defRPr/>
            </a:pP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a:latin typeface="Arial" charset="0"/>
                <a:cs typeface="Arial" charset="0"/>
              </a:rPr>
            </a:br>
            <a:r>
              <a:rPr lang="en-US">
                <a:latin typeface="Arial" charset="0"/>
                <a:cs typeface="Arial" charset="0"/>
              </a:rPr>
              <a:t>Motivation </a:t>
            </a:r>
            <a:r>
              <a:rPr lang="en-US" dirty="0">
                <a:latin typeface="Arial" charset="0"/>
                <a:cs typeface="Arial" charset="0"/>
              </a:rPr>
              <a:t>for Configuration and Coordination System (2)</a:t>
            </a:r>
            <a:br>
              <a:rPr lang="en-US" dirty="0">
                <a:latin typeface="Arial" charset="0"/>
                <a:cs typeface="Arial" charset="0"/>
              </a:rPr>
            </a:br>
            <a:endParaRPr lang="en-IN" dirty="0"/>
          </a:p>
        </p:txBody>
      </p:sp>
      <p:sp>
        <p:nvSpPr>
          <p:cNvPr id="3" name="Text Placeholder 2"/>
          <p:cNvSpPr>
            <a:spLocks noGrp="1"/>
          </p:cNvSpPr>
          <p:nvPr>
            <p:ph type="body" sz="quarter" idx="13"/>
          </p:nvPr>
        </p:nvSpPr>
        <p:spPr/>
        <p:txBody>
          <a:bodyPr/>
          <a:lstStyle/>
          <a:p>
            <a:r>
              <a:rPr lang="en-US" dirty="0"/>
              <a:t>Managing metadata and state is too difficult</a:t>
            </a:r>
          </a:p>
          <a:p>
            <a:r>
              <a:rPr lang="en-US" dirty="0"/>
              <a:t>Often leads to incorrect server behavior</a:t>
            </a:r>
          </a:p>
          <a:p>
            <a:r>
              <a:rPr lang="en-US" dirty="0"/>
              <a:t>Causes unaccepted delays in processing or missed the processing entirely</a:t>
            </a:r>
          </a:p>
          <a:p>
            <a:r>
              <a:rPr lang="en-US" dirty="0"/>
              <a:t>Needs a system-wide service that correctly and reliably implements distributed configuration and coordination </a:t>
            </a:r>
          </a:p>
          <a:p>
            <a:endParaRPr lang="en-IN" dirty="0"/>
          </a:p>
        </p:txBody>
      </p:sp>
      <p:sp>
        <p:nvSpPr>
          <p:cNvPr id="4" name="Text Placeholder 3"/>
          <p:cNvSpPr>
            <a:spLocks noGrp="1"/>
          </p:cNvSpPr>
          <p:nvPr>
            <p:ph type="body" sz="quarter" idx="14"/>
          </p:nvPr>
        </p:nvSpPr>
        <p:spPr/>
        <p:txBody>
          <a:bodyPr/>
          <a:lstStyle/>
          <a:p>
            <a:r>
              <a:rPr lang="en-IN" dirty="0"/>
              <a:t>Need (Continued)</a:t>
            </a:r>
          </a:p>
        </p:txBody>
      </p:sp>
    </p:spTree>
    <p:extLst>
      <p:ext uri="{BB962C8B-B14F-4D97-AF65-F5344CB8AC3E}">
        <p14:creationId xmlns:p14="http://schemas.microsoft.com/office/powerpoint/2010/main" val="31487689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Content Placeholder 2">
            <a:extLst>
              <a:ext uri="{FF2B5EF4-FFF2-40B4-BE49-F238E27FC236}">
                <a16:creationId xmlns:a16="http://schemas.microsoft.com/office/drawing/2014/main" id="{43EBC307-9620-6C2C-710A-9430ED851AF8}"/>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High Availability </a:t>
            </a:r>
          </a:p>
          <a:p>
            <a:pPr lvl="1" fontAlgn="base">
              <a:spcAft>
                <a:spcPct val="0"/>
              </a:spcAft>
              <a:buFont typeface="Wingdings" panose="05000000000000000000" pitchFamily="2" charset="2"/>
              <a:buChar char="Ø"/>
            </a:pPr>
            <a:r>
              <a:rPr lang="en-US" altLang="en-US"/>
              <a:t>Key distinguishing factor from batch / BI systems</a:t>
            </a:r>
          </a:p>
          <a:p>
            <a:pPr lvl="1" fontAlgn="base">
              <a:spcAft>
                <a:spcPct val="0"/>
              </a:spcAft>
              <a:buFont typeface="Wingdings" panose="05000000000000000000" pitchFamily="2" charset="2"/>
              <a:buChar char="Ø"/>
            </a:pPr>
            <a:r>
              <a:rPr lang="en-US" altLang="en-US"/>
              <a:t>Very critical for collection, flow and processing systems</a:t>
            </a:r>
          </a:p>
          <a:p>
            <a:pPr lvl="1"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Ø"/>
            </a:pPr>
            <a:r>
              <a:rPr lang="en-US" altLang="en-US"/>
              <a:t>Two Approaches</a:t>
            </a:r>
          </a:p>
          <a:p>
            <a:pPr lvl="1" fontAlgn="base">
              <a:spcAft>
                <a:spcPct val="0"/>
              </a:spcAft>
              <a:buFont typeface="Wingdings" panose="05000000000000000000" pitchFamily="2" charset="2"/>
              <a:buChar char="Ø"/>
            </a:pPr>
            <a:r>
              <a:rPr lang="en-US" altLang="en-US"/>
              <a:t>Distribution</a:t>
            </a:r>
          </a:p>
          <a:p>
            <a:pPr lvl="2">
              <a:buFont typeface="Wingdings" panose="05000000000000000000" pitchFamily="2" charset="2"/>
              <a:buChar char="v"/>
            </a:pPr>
            <a:r>
              <a:rPr lang="en-US" altLang="en-US" sz="1400"/>
              <a:t>Use multiple physical servers to distribute the load </a:t>
            </a:r>
          </a:p>
          <a:p>
            <a:pPr lvl="1"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Ø"/>
            </a:pPr>
            <a:r>
              <a:rPr lang="en-US" altLang="en-US"/>
              <a:t>Replication</a:t>
            </a:r>
          </a:p>
          <a:p>
            <a:pPr lvl="2">
              <a:buFont typeface="Wingdings" panose="05000000000000000000" pitchFamily="2" charset="2"/>
              <a:buChar char="v"/>
            </a:pPr>
            <a:r>
              <a:rPr lang="en-US" altLang="en-US" sz="1400"/>
              <a:t>Write to several machines </a:t>
            </a:r>
          </a:p>
          <a:p>
            <a:pPr lvl="2">
              <a:buFont typeface="Wingdings" panose="05000000000000000000" pitchFamily="2" charset="2"/>
              <a:buChar char="v"/>
            </a:pPr>
            <a:r>
              <a:rPr lang="en-US" altLang="en-US" sz="1400"/>
              <a:t>Master-slave configuration</a:t>
            </a:r>
          </a:p>
          <a:p>
            <a:pPr lvl="3">
              <a:buFont typeface="Wingdings" panose="05000000000000000000" pitchFamily="2" charset="2"/>
              <a:buChar char="v"/>
            </a:pPr>
            <a:r>
              <a:rPr lang="en-US" altLang="en-US" sz="1400"/>
              <a:t>Automatic failover</a:t>
            </a:r>
          </a:p>
          <a:p>
            <a:pPr lvl="2">
              <a:buFont typeface="Wingdings" panose="05000000000000000000" pitchFamily="2" charset="2"/>
              <a:buChar char="v"/>
            </a:pPr>
            <a:r>
              <a:rPr lang="en-US" altLang="en-US" sz="1400"/>
              <a:t>Master less configuration </a:t>
            </a:r>
          </a:p>
          <a:p>
            <a:pPr lvl="3">
              <a:buFont typeface="Wingdings" panose="05000000000000000000" pitchFamily="2" charset="2"/>
              <a:buChar char="v"/>
            </a:pPr>
            <a:r>
              <a:rPr lang="en-US" altLang="en-US" sz="1400"/>
              <a:t>Recovery is difficult in case of failure</a:t>
            </a:r>
          </a:p>
        </p:txBody>
      </p:sp>
      <p:sp>
        <p:nvSpPr>
          <p:cNvPr id="4" name="Content Placeholder 3">
            <a:extLst>
              <a:ext uri="{FF2B5EF4-FFF2-40B4-BE49-F238E27FC236}">
                <a16:creationId xmlns:a16="http://schemas.microsoft.com/office/drawing/2014/main" id="{4EFA939F-5BF5-2CB0-3FC5-0A7D61AEDC8D}"/>
              </a:ext>
            </a:extLst>
          </p:cNvPr>
          <p:cNvSpPr>
            <a:spLocks noGrp="1"/>
          </p:cNvSpPr>
          <p:nvPr>
            <p:ph sz="quarter" idx="10"/>
          </p:nvPr>
        </p:nvSpPr>
        <p:spPr/>
        <p:txBody>
          <a:bodyPr rtlCol="0">
            <a:normAutofit/>
          </a:bodyPr>
          <a:lstStyle/>
          <a:p>
            <a:pPr>
              <a:defRPr/>
            </a:pPr>
            <a:endParaRPr lang="en-US" dirty="0">
              <a:latin typeface="Arial" charset="0"/>
              <a:cs typeface="Arial" charset="0"/>
            </a:endParaRPr>
          </a:p>
          <a:p>
            <a:pPr>
              <a:defRPr/>
            </a:pPr>
            <a:r>
              <a:rPr lang="en-US" dirty="0">
                <a:latin typeface="Arial" charset="0"/>
                <a:cs typeface="Arial" charset="0"/>
              </a:rPr>
              <a:t>Features of Real-Time Architecture</a:t>
            </a:r>
          </a:p>
          <a:p>
            <a:pPr>
              <a:defRPr/>
            </a:pPr>
            <a:endParaRPr lang="en-US"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Content Placeholder 2">
            <a:extLst>
              <a:ext uri="{FF2B5EF4-FFF2-40B4-BE49-F238E27FC236}">
                <a16:creationId xmlns:a16="http://schemas.microsoft.com/office/drawing/2014/main" id="{F229B336-22A0-27E6-8886-1F4BD8BE1958}"/>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Low Latency </a:t>
            </a:r>
          </a:p>
          <a:p>
            <a:pPr lvl="1" fontAlgn="base">
              <a:spcAft>
                <a:spcPct val="0"/>
              </a:spcAft>
              <a:buFont typeface="Wingdings" panose="05000000000000000000" pitchFamily="2" charset="2"/>
              <a:buChar char="q"/>
            </a:pPr>
            <a:r>
              <a:rPr lang="en-US" altLang="en-US"/>
              <a:t>Time taken to service a request</a:t>
            </a:r>
          </a:p>
          <a:p>
            <a:pPr lvl="1" fontAlgn="base">
              <a:spcAft>
                <a:spcPct val="0"/>
              </a:spcAft>
              <a:buFont typeface="Wingdings" panose="05000000000000000000" pitchFamily="2" charset="2"/>
              <a:buChar char="q"/>
            </a:pPr>
            <a:endParaRPr lang="en-US" altLang="en-US"/>
          </a:p>
          <a:p>
            <a:pPr lvl="1" fontAlgn="base">
              <a:spcAft>
                <a:spcPct val="0"/>
              </a:spcAft>
              <a:buFont typeface="Wingdings" panose="05000000000000000000" pitchFamily="2" charset="2"/>
              <a:buChar char="q"/>
            </a:pPr>
            <a:r>
              <a:rPr lang="en-US" altLang="en-US"/>
              <a:t>Streaming systems latency</a:t>
            </a:r>
          </a:p>
          <a:p>
            <a:pPr lvl="2">
              <a:buFont typeface="Wingdings" panose="05000000000000000000" pitchFamily="2" charset="2"/>
              <a:buChar char="v"/>
            </a:pPr>
            <a:r>
              <a:rPr lang="en-US" altLang="en-US" sz="1400"/>
              <a:t>Time taken to process the event from the moment it entered the system</a:t>
            </a:r>
          </a:p>
          <a:p>
            <a:pPr lvl="2">
              <a:buFont typeface="Wingdings" panose="05000000000000000000" pitchFamily="2" charset="2"/>
              <a:buChar char="v"/>
            </a:pPr>
            <a:endParaRPr lang="en-US" altLang="en-US" sz="1400"/>
          </a:p>
          <a:p>
            <a:pPr lvl="1" fontAlgn="base">
              <a:spcAft>
                <a:spcPct val="0"/>
              </a:spcAft>
              <a:buFont typeface="Wingdings" panose="05000000000000000000" pitchFamily="2" charset="2"/>
              <a:buChar char="q"/>
            </a:pPr>
            <a:r>
              <a:rPr lang="en-US" altLang="en-US"/>
              <a:t>Many streaming systems works in batches</a:t>
            </a:r>
          </a:p>
          <a:p>
            <a:pPr lvl="2">
              <a:buFont typeface="Wingdings" panose="05000000000000000000" pitchFamily="2" charset="2"/>
              <a:buChar char="v"/>
            </a:pPr>
            <a:r>
              <a:rPr lang="en-US" altLang="en-US" sz="1400"/>
              <a:t>Micro batching – processing in very small batches, milli seconds</a:t>
            </a:r>
          </a:p>
          <a:p>
            <a:pPr lvl="2">
              <a:buFont typeface="Wingdings" panose="05000000000000000000" pitchFamily="2" charset="2"/>
              <a:buChar char="v"/>
            </a:pPr>
            <a:r>
              <a:rPr lang="en-US" altLang="en-US" sz="1400"/>
              <a:t>Collection systems bothers about first definition of latency </a:t>
            </a:r>
          </a:p>
          <a:p>
            <a:pPr lvl="2">
              <a:buFont typeface="Wingdings" panose="05000000000000000000" pitchFamily="2" charset="2"/>
              <a:buChar char="v"/>
            </a:pPr>
            <a:r>
              <a:rPr lang="en-US" altLang="en-US" sz="1400"/>
              <a:t>Flow and processing components bother about second one</a:t>
            </a:r>
          </a:p>
          <a:p>
            <a:pPr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q"/>
            </a:pPr>
            <a:r>
              <a:rPr lang="en-US" altLang="en-US"/>
              <a:t>Tradeoff between speed and safety</a:t>
            </a:r>
          </a:p>
          <a:p>
            <a:pPr lvl="2">
              <a:buFont typeface="Wingdings" panose="05000000000000000000" pitchFamily="2" charset="2"/>
              <a:buChar char="v"/>
            </a:pPr>
            <a:r>
              <a:rPr lang="en-US" altLang="en-US" sz="1400"/>
              <a:t>If data can be safely lost, latency can be very small</a:t>
            </a:r>
          </a:p>
          <a:p>
            <a:pPr lvl="2">
              <a:buFont typeface="Wingdings" panose="05000000000000000000" pitchFamily="2" charset="2"/>
              <a:buChar char="v"/>
            </a:pPr>
            <a:r>
              <a:rPr lang="en-US" altLang="en-US" sz="1400"/>
              <a:t>If not, needs to live with lower limit of latency</a:t>
            </a:r>
          </a:p>
        </p:txBody>
      </p:sp>
      <p:sp>
        <p:nvSpPr>
          <p:cNvPr id="4" name="Content Placeholder 3">
            <a:extLst>
              <a:ext uri="{FF2B5EF4-FFF2-40B4-BE49-F238E27FC236}">
                <a16:creationId xmlns:a16="http://schemas.microsoft.com/office/drawing/2014/main" id="{B9FED11E-FDC1-A49E-C56E-DC62BD7B03DC}"/>
              </a:ext>
            </a:extLst>
          </p:cNvPr>
          <p:cNvSpPr>
            <a:spLocks noGrp="1"/>
          </p:cNvSpPr>
          <p:nvPr>
            <p:ph sz="quarter" idx="10"/>
          </p:nvPr>
        </p:nvSpPr>
        <p:spPr/>
        <p:txBody>
          <a:bodyPr rtlCol="0">
            <a:normAutofit/>
          </a:bodyPr>
          <a:lstStyle/>
          <a:p>
            <a:pPr>
              <a:defRPr/>
            </a:pPr>
            <a:endParaRPr lang="en-US" dirty="0">
              <a:latin typeface="Arial" charset="0"/>
              <a:cs typeface="Arial" charset="0"/>
            </a:endParaRPr>
          </a:p>
          <a:p>
            <a:pPr>
              <a:defRPr/>
            </a:pPr>
            <a:r>
              <a:rPr lang="en-US" dirty="0">
                <a:latin typeface="Arial" charset="0"/>
                <a:cs typeface="Arial" charset="0"/>
              </a:rPr>
              <a:t>Features of Real-Time Architecture - II</a:t>
            </a:r>
          </a:p>
          <a:p>
            <a:pPr>
              <a:defRPr/>
            </a:pPr>
            <a:endParaRPr 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Content Placeholder 2">
            <a:extLst>
              <a:ext uri="{FF2B5EF4-FFF2-40B4-BE49-F238E27FC236}">
                <a16:creationId xmlns:a16="http://schemas.microsoft.com/office/drawing/2014/main" id="{1F8EBC79-9C8E-061F-ED6B-3F744BF80869}"/>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dirty="0"/>
              <a:t>Horizontal Scalability</a:t>
            </a:r>
          </a:p>
          <a:p>
            <a:pPr lvl="1" fontAlgn="base">
              <a:spcAft>
                <a:spcPct val="0"/>
              </a:spcAft>
              <a:buFont typeface="Wingdings" panose="05000000000000000000" pitchFamily="2" charset="2"/>
              <a:buChar char="q"/>
            </a:pPr>
            <a:r>
              <a:rPr lang="en-US" altLang="en-US" dirty="0"/>
              <a:t>Adding more physical servers to a clusters</a:t>
            </a:r>
          </a:p>
          <a:p>
            <a:pPr lvl="1" fontAlgn="base">
              <a:spcAft>
                <a:spcPct val="0"/>
              </a:spcAft>
              <a:buFont typeface="Wingdings" panose="05000000000000000000" pitchFamily="2" charset="2"/>
              <a:buChar char="q"/>
            </a:pPr>
            <a:r>
              <a:rPr lang="en-US" altLang="en-US" dirty="0"/>
              <a:t>Needs to care about amount of coordination required between the systems</a:t>
            </a:r>
          </a:p>
          <a:p>
            <a:pPr lvl="1" fontAlgn="base">
              <a:spcAft>
                <a:spcPct val="0"/>
              </a:spcAft>
              <a:buFont typeface="Wingdings" panose="05000000000000000000" pitchFamily="2" charset="2"/>
              <a:buChar char="q"/>
            </a:pPr>
            <a:r>
              <a:rPr lang="en-US" altLang="en-US" dirty="0"/>
              <a:t>Use of partitioning technique</a:t>
            </a:r>
          </a:p>
          <a:p>
            <a:pPr lvl="1" fontAlgn="base">
              <a:spcAft>
                <a:spcPct val="0"/>
              </a:spcAft>
              <a:buFont typeface="Wingdings" panose="05000000000000000000" pitchFamily="2" charset="2"/>
              <a:buChar char="q"/>
            </a:pPr>
            <a:r>
              <a:rPr lang="en-US" altLang="en-US" dirty="0"/>
              <a:t>Use principle of data locality – move program to data</a:t>
            </a:r>
          </a:p>
          <a:p>
            <a:pPr marL="457200" lvl="1" indent="0" fontAlgn="base">
              <a:spcAft>
                <a:spcPct val="0"/>
              </a:spcAft>
              <a:buNone/>
            </a:pPr>
            <a:endParaRPr lang="en-US" altLang="en-US" dirty="0"/>
          </a:p>
          <a:p>
            <a:pPr fontAlgn="base">
              <a:spcAft>
                <a:spcPct val="0"/>
              </a:spcAft>
              <a:buFont typeface="Wingdings" panose="05000000000000000000" pitchFamily="2" charset="2"/>
              <a:buChar char="Ø"/>
            </a:pPr>
            <a:endParaRPr lang="en-US" altLang="en-US" dirty="0"/>
          </a:p>
        </p:txBody>
      </p:sp>
      <p:sp>
        <p:nvSpPr>
          <p:cNvPr id="4" name="Content Placeholder 3">
            <a:extLst>
              <a:ext uri="{FF2B5EF4-FFF2-40B4-BE49-F238E27FC236}">
                <a16:creationId xmlns:a16="http://schemas.microsoft.com/office/drawing/2014/main" id="{A5FA2C98-609D-DED0-CF13-E453CEC344EA}"/>
              </a:ext>
            </a:extLst>
          </p:cNvPr>
          <p:cNvSpPr>
            <a:spLocks noGrp="1"/>
          </p:cNvSpPr>
          <p:nvPr>
            <p:ph sz="quarter" idx="10"/>
          </p:nvPr>
        </p:nvSpPr>
        <p:spPr/>
        <p:txBody>
          <a:bodyPr rtlCol="0">
            <a:normAutofit/>
          </a:bodyPr>
          <a:lstStyle/>
          <a:p>
            <a:pPr>
              <a:defRPr/>
            </a:pPr>
            <a:endParaRPr lang="en-US" dirty="0">
              <a:latin typeface="Arial" charset="0"/>
              <a:cs typeface="Arial" charset="0"/>
            </a:endParaRPr>
          </a:p>
          <a:p>
            <a:pPr>
              <a:defRPr/>
            </a:pPr>
            <a:r>
              <a:rPr lang="en-US" dirty="0">
                <a:latin typeface="Arial" charset="0"/>
                <a:cs typeface="Arial" charset="0"/>
              </a:rPr>
              <a:t>Features of Real-Time Architecture - III</a:t>
            </a:r>
          </a:p>
          <a:p>
            <a:pPr>
              <a:defRPr/>
            </a:pPr>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590908-EC7B-C20E-0A57-6F7D6E1A00C8}"/>
              </a:ext>
            </a:extLst>
          </p:cNvPr>
          <p:cNvSpPr>
            <a:spLocks noGrp="1"/>
          </p:cNvSpPr>
          <p:nvPr>
            <p:ph sz="quarter" idx="10"/>
          </p:nvPr>
        </p:nvSpPr>
        <p:spPr/>
        <p:txBody>
          <a:bodyPr/>
          <a:lstStyle/>
          <a:p>
            <a:pPr>
              <a:buFont typeface="Arial" charset="0"/>
              <a:buNone/>
              <a:defRPr/>
            </a:pPr>
            <a:endParaRPr lang="en-US" dirty="0"/>
          </a:p>
          <a:p>
            <a:pPr>
              <a:buFont typeface="Arial" charset="0"/>
              <a:buNone/>
              <a:defRPr/>
            </a:pPr>
            <a:r>
              <a:rPr lang="en-US" dirty="0"/>
              <a:t>Reference</a:t>
            </a:r>
          </a:p>
          <a:p>
            <a:pPr>
              <a:buFont typeface="Arial" charset="0"/>
              <a:buNone/>
              <a:defRPr/>
            </a:pPr>
            <a:endParaRPr lang="en-US" dirty="0"/>
          </a:p>
        </p:txBody>
      </p:sp>
      <p:sp>
        <p:nvSpPr>
          <p:cNvPr id="22531" name="Rectangle 3">
            <a:extLst>
              <a:ext uri="{FF2B5EF4-FFF2-40B4-BE49-F238E27FC236}">
                <a16:creationId xmlns:a16="http://schemas.microsoft.com/office/drawing/2014/main" id="{CC318362-67DC-9CEB-E68D-2A1408D127C6}"/>
              </a:ext>
            </a:extLst>
          </p:cNvPr>
          <p:cNvSpPr txBox="1">
            <a:spLocks noChangeArrowheads="1"/>
          </p:cNvSpPr>
          <p:nvPr/>
        </p:nvSpPr>
        <p:spPr bwMode="auto">
          <a:xfrm>
            <a:off x="1998664" y="1535114"/>
            <a:ext cx="8669337" cy="463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Font typeface="Arial" panose="020B0604020202020204" pitchFamily="34" charset="0"/>
              <a:buChar char="•"/>
              <a:defRPr sz="3200">
                <a:solidFill>
                  <a:schemeClr val="tx1"/>
                </a:solidFill>
                <a:latin typeface="Arial" panose="020B0604020202020204" pitchFamily="34" charset="0"/>
                <a:cs typeface="Arial" panose="020B0604020202020204" pitchFamily="34" charset="0"/>
              </a:defRPr>
            </a:lvl1pPr>
            <a:lvl2pPr marL="800100" indent="-342900">
              <a:spcBef>
                <a:spcPct val="20000"/>
              </a:spcBef>
              <a:buFont typeface="Arial" panose="020B0604020202020204" pitchFamily="34" charset="0"/>
              <a:buChar char="–"/>
              <a:defRPr sz="2800">
                <a:solidFill>
                  <a:schemeClr val="tx1"/>
                </a:solidFill>
                <a:latin typeface="Arial" panose="020B0604020202020204" pitchFamily="34" charset="0"/>
                <a:cs typeface="Arial" panose="020B0604020202020204" pitchFamily="34" charset="0"/>
              </a:defRPr>
            </a:lvl2pPr>
            <a:lvl3pPr marL="1257300" indent="-342900">
              <a:spcBef>
                <a:spcPct val="20000"/>
              </a:spcBef>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9pPr>
          </a:lstStyle>
          <a:p>
            <a:pPr lvl="1" eaLnBrk="1" hangingPunct="1">
              <a:buClr>
                <a:srgbClr val="101141"/>
              </a:buClr>
              <a:buFont typeface="Arial" panose="020B0604020202020204" pitchFamily="34" charset="0"/>
              <a:buNone/>
            </a:pPr>
            <a:endParaRPr lang="en-GB" altLang="en-US" sz="2600" dirty="0"/>
          </a:p>
          <a:p>
            <a:pPr lvl="1" eaLnBrk="1" hangingPunct="1">
              <a:buClr>
                <a:srgbClr val="101141"/>
              </a:buClr>
              <a:buFont typeface="Arial" panose="020B0604020202020204" pitchFamily="34" charset="0"/>
              <a:buNone/>
            </a:pPr>
            <a:r>
              <a:rPr lang="en-GB" altLang="en-US" sz="2600" dirty="0"/>
              <a:t> </a:t>
            </a:r>
          </a:p>
          <a:p>
            <a:pPr lvl="1" eaLnBrk="1" hangingPunct="1">
              <a:buClr>
                <a:srgbClr val="101141"/>
              </a:buClr>
              <a:buFont typeface="Arial" panose="020B0604020202020204" pitchFamily="34" charset="0"/>
              <a:buNone/>
            </a:pPr>
            <a:endParaRPr lang="en-GB" altLang="en-US" sz="2600" dirty="0"/>
          </a:p>
          <a:p>
            <a:pPr lvl="1" eaLnBrk="1" hangingPunct="1">
              <a:buClr>
                <a:srgbClr val="101141"/>
              </a:buClr>
              <a:buFont typeface="Arial" panose="020B0604020202020204" pitchFamily="34" charset="0"/>
              <a:buNone/>
            </a:pPr>
            <a:endParaRPr lang="en-GB" altLang="en-US" sz="2600" dirty="0"/>
          </a:p>
          <a:p>
            <a:pPr lvl="1" eaLnBrk="1" hangingPunct="1">
              <a:buClr>
                <a:srgbClr val="101141"/>
              </a:buClr>
              <a:buFont typeface="Wingdings" panose="05000000000000000000" pitchFamily="2" charset="2"/>
              <a:buChar char="Ø"/>
            </a:pPr>
            <a:r>
              <a:rPr lang="en-GB" altLang="en-US" sz="2600" dirty="0"/>
              <a:t> Real-Time Analytics , Byron Ellis</a:t>
            </a:r>
          </a:p>
          <a:p>
            <a:pPr lvl="2" eaLnBrk="1" hangingPunct="1">
              <a:buClr>
                <a:srgbClr val="101141"/>
              </a:buClr>
              <a:buFont typeface="Wingdings" panose="05000000000000000000" pitchFamily="2" charset="2"/>
              <a:buChar char="v"/>
            </a:pPr>
            <a:r>
              <a:rPr lang="en-GB" altLang="en-US" sz="1600" dirty="0"/>
              <a:t>Chapter 1 : Introduction to Streaming Data</a:t>
            </a:r>
          </a:p>
          <a:p>
            <a:pPr lvl="2" eaLnBrk="1" hangingPunct="1">
              <a:buClr>
                <a:srgbClr val="101141"/>
              </a:buClr>
              <a:buFont typeface="Wingdings" panose="05000000000000000000" pitchFamily="2" charset="2"/>
              <a:buChar char="v"/>
            </a:pPr>
            <a:r>
              <a:rPr lang="en-GB" altLang="en-US" sz="1600" dirty="0"/>
              <a:t>Chapter 2 : Designing Real-Time Streaming Architecture</a:t>
            </a:r>
          </a:p>
          <a:p>
            <a:pPr lvl="2" eaLnBrk="1" hangingPunct="1">
              <a:buClr>
                <a:srgbClr val="101141"/>
              </a:buClr>
              <a:buFont typeface="Wingdings" panose="05000000000000000000" pitchFamily="2" charset="2"/>
              <a:buChar char="v"/>
            </a:pPr>
            <a:r>
              <a:rPr lang="en-GB" altLang="en-US" sz="1600" dirty="0">
                <a:hlinkClick r:id="rId2"/>
              </a:rPr>
              <a:t>https://www.cs.cornell.edu/fbs/publications/viveLaDifference.pdf</a:t>
            </a:r>
            <a:endParaRPr lang="en-GB" altLang="en-US" sz="1600" dirty="0"/>
          </a:p>
          <a:p>
            <a:pPr lvl="2" eaLnBrk="1" hangingPunct="1">
              <a:buClr>
                <a:srgbClr val="101141"/>
              </a:buClr>
              <a:buFont typeface="Wingdings" panose="05000000000000000000" pitchFamily="2" charset="2"/>
              <a:buChar char="v"/>
            </a:pPr>
            <a:r>
              <a:rPr lang="en-GB" altLang="en-US" sz="1600">
                <a:hlinkClick r:id="rId3"/>
              </a:rPr>
              <a:t>https://omkarprabhu-98.github.io/2021/03/zab.html</a:t>
            </a:r>
            <a:endParaRPr lang="en-GB" altLang="en-US" sz="1600"/>
          </a:p>
          <a:p>
            <a:pPr lvl="2" eaLnBrk="1" hangingPunct="1">
              <a:buClr>
                <a:srgbClr val="101141"/>
              </a:buClr>
              <a:buFont typeface="Wingdings" panose="05000000000000000000" pitchFamily="2" charset="2"/>
              <a:buChar char="v"/>
            </a:pPr>
            <a:endParaRPr lang="en-GB" altLang="en-US" sz="1600"/>
          </a:p>
        </p:txBody>
      </p:sp>
      <p:pic>
        <p:nvPicPr>
          <p:cNvPr id="22532" name="Picture 7">
            <a:extLst>
              <a:ext uri="{FF2B5EF4-FFF2-40B4-BE49-F238E27FC236}">
                <a16:creationId xmlns:a16="http://schemas.microsoft.com/office/drawing/2014/main" id="{95123CD8-46EB-F247-3F9D-F75871839505}"/>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467601" y="1447801"/>
            <a:ext cx="2428875" cy="187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3" name="Picture 6">
            <a:extLst>
              <a:ext uri="{FF2B5EF4-FFF2-40B4-BE49-F238E27FC236}">
                <a16:creationId xmlns:a16="http://schemas.microsoft.com/office/drawing/2014/main" id="{B72E9771-6D13-9026-EE49-F576E49590D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76401" y="3330576"/>
            <a:ext cx="904875"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latin typeface="Arial" charset="0"/>
                <a:cs typeface="Arial" charset="0"/>
              </a:rPr>
            </a:br>
            <a:r>
              <a:rPr lang="en-US" dirty="0">
                <a:latin typeface="Arial" charset="0"/>
                <a:cs typeface="Arial" charset="0"/>
              </a:rPr>
              <a:t>Distributed State Management</a:t>
            </a:r>
            <a:br>
              <a:rPr lang="en-US" dirty="0">
                <a:latin typeface="Arial" charset="0"/>
                <a:cs typeface="Arial" charset="0"/>
              </a:rPr>
            </a:br>
            <a:endParaRPr lang="en-IN" dirty="0"/>
          </a:p>
        </p:txBody>
      </p:sp>
      <p:sp>
        <p:nvSpPr>
          <p:cNvPr id="3" name="Text Placeholder 2"/>
          <p:cNvSpPr>
            <a:spLocks noGrp="1"/>
          </p:cNvSpPr>
          <p:nvPr>
            <p:ph type="body" sz="quarter" idx="13"/>
          </p:nvPr>
        </p:nvSpPr>
        <p:spPr/>
        <p:txBody>
          <a:bodyPr/>
          <a:lstStyle/>
          <a:p>
            <a:r>
              <a:rPr lang="en-US" dirty="0"/>
              <a:t>Unreliable network connections</a:t>
            </a:r>
          </a:p>
          <a:p>
            <a:r>
              <a:rPr lang="en-US" dirty="0"/>
              <a:t>Clock Synchronization</a:t>
            </a:r>
          </a:p>
          <a:p>
            <a:r>
              <a:rPr lang="en-US" dirty="0"/>
              <a:t>Consistency in applications state</a:t>
            </a:r>
          </a:p>
          <a:p>
            <a:endParaRPr lang="en-IN" dirty="0"/>
          </a:p>
        </p:txBody>
      </p:sp>
      <p:sp>
        <p:nvSpPr>
          <p:cNvPr id="4" name="Text Placeholder 3"/>
          <p:cNvSpPr>
            <a:spLocks noGrp="1"/>
          </p:cNvSpPr>
          <p:nvPr>
            <p:ph type="body" sz="quarter" idx="14"/>
          </p:nvPr>
        </p:nvSpPr>
        <p:spPr/>
        <p:txBody>
          <a:bodyPr/>
          <a:lstStyle/>
          <a:p>
            <a:r>
              <a:rPr lang="en-IN" dirty="0"/>
              <a:t>Challenges</a:t>
            </a:r>
          </a:p>
        </p:txBody>
      </p:sp>
    </p:spTree>
    <p:extLst>
      <p:ext uri="{BB962C8B-B14F-4D97-AF65-F5344CB8AC3E}">
        <p14:creationId xmlns:p14="http://schemas.microsoft.com/office/powerpoint/2010/main" val="3452502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cs typeface="Arial" charset="0"/>
              </a:rPr>
              <a:t>Distributed State Management (2)</a:t>
            </a:r>
            <a:endParaRPr lang="en-IN" dirty="0"/>
          </a:p>
        </p:txBody>
      </p:sp>
      <p:sp>
        <p:nvSpPr>
          <p:cNvPr id="3" name="Text Placeholder 2"/>
          <p:cNvSpPr>
            <a:spLocks noGrp="1"/>
          </p:cNvSpPr>
          <p:nvPr>
            <p:ph type="body" sz="quarter" idx="13"/>
          </p:nvPr>
        </p:nvSpPr>
        <p:spPr>
          <a:xfrm>
            <a:off x="857739" y="1600201"/>
            <a:ext cx="10160000" cy="3886199"/>
          </a:xfrm>
        </p:spPr>
        <p:txBody>
          <a:bodyPr>
            <a:normAutofit/>
          </a:bodyPr>
          <a:lstStyle/>
          <a:p>
            <a:r>
              <a:rPr lang="en-US" dirty="0"/>
              <a:t>Networks are unreliable </a:t>
            </a:r>
          </a:p>
          <a:p>
            <a:pPr lvl="1"/>
            <a:r>
              <a:rPr lang="en-US" dirty="0"/>
              <a:t>Latency varies from time to time</a:t>
            </a:r>
          </a:p>
          <a:p>
            <a:pPr lvl="1"/>
            <a:r>
              <a:rPr lang="en-US" dirty="0"/>
              <a:t>Bandwidth changes </a:t>
            </a:r>
          </a:p>
          <a:p>
            <a:pPr lvl="1"/>
            <a:r>
              <a:rPr lang="en-US" dirty="0"/>
              <a:t>Connections are lost</a:t>
            </a:r>
          </a:p>
          <a:p>
            <a:endParaRPr lang="en-US" dirty="0"/>
          </a:p>
          <a:p>
            <a:r>
              <a:rPr lang="en-US" dirty="0"/>
              <a:t>Split brain problem </a:t>
            </a:r>
          </a:p>
          <a:p>
            <a:pPr lvl="1"/>
            <a:r>
              <a:rPr lang="en-US" dirty="0"/>
              <a:t>Loss of connectivity between two groups of systems</a:t>
            </a:r>
          </a:p>
          <a:p>
            <a:pPr lvl="1"/>
            <a:r>
              <a:rPr lang="en-US" dirty="0"/>
              <a:t>Some amount of state is inaccessible </a:t>
            </a:r>
          </a:p>
          <a:p>
            <a:pPr lvl="1"/>
            <a:r>
              <a:rPr lang="en-US" dirty="0"/>
              <a:t>Disallow changes to distributed state until connectivity restored back </a:t>
            </a:r>
          </a:p>
          <a:p>
            <a:pPr lvl="1"/>
            <a:r>
              <a:rPr lang="en-US" dirty="0"/>
              <a:t>Allow one partition to remain functional while degrading the capabilities of other partition</a:t>
            </a:r>
          </a:p>
          <a:p>
            <a:pPr lvl="1"/>
            <a:endParaRPr lang="en-IN" dirty="0"/>
          </a:p>
        </p:txBody>
      </p:sp>
      <p:sp>
        <p:nvSpPr>
          <p:cNvPr id="4" name="Text Placeholder 3"/>
          <p:cNvSpPr>
            <a:spLocks noGrp="1"/>
          </p:cNvSpPr>
          <p:nvPr>
            <p:ph type="body" sz="quarter" idx="14"/>
          </p:nvPr>
        </p:nvSpPr>
        <p:spPr/>
        <p:txBody>
          <a:bodyPr/>
          <a:lstStyle/>
          <a:p>
            <a:r>
              <a:rPr lang="en-US" dirty="0"/>
              <a:t>Unreliable network connections</a:t>
            </a:r>
          </a:p>
          <a:p>
            <a:endParaRPr lang="en-IN" dirty="0"/>
          </a:p>
        </p:txBody>
      </p:sp>
    </p:spTree>
    <p:extLst>
      <p:ext uri="{BB962C8B-B14F-4D97-AF65-F5344CB8AC3E}">
        <p14:creationId xmlns:p14="http://schemas.microsoft.com/office/powerpoint/2010/main" val="758424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cs typeface="Arial" charset="0"/>
              </a:rPr>
              <a:t>Distributed State Management(3)</a:t>
            </a:r>
            <a:endParaRPr lang="en-IN" dirty="0"/>
          </a:p>
        </p:txBody>
      </p:sp>
      <p:sp>
        <p:nvSpPr>
          <p:cNvPr id="3" name="Text Placeholder 2"/>
          <p:cNvSpPr>
            <a:spLocks noGrp="1"/>
          </p:cNvSpPr>
          <p:nvPr>
            <p:ph type="body" sz="quarter" idx="13"/>
          </p:nvPr>
        </p:nvSpPr>
        <p:spPr/>
        <p:txBody>
          <a:bodyPr/>
          <a:lstStyle/>
          <a:p>
            <a:r>
              <a:rPr lang="en-US" dirty="0"/>
              <a:t>Depending upon type of application, synchronization needs to be precise</a:t>
            </a:r>
          </a:p>
          <a:p>
            <a:r>
              <a:rPr lang="en-US" dirty="0"/>
              <a:t>Hardware clocks in servers not perfect and tend to drift over time</a:t>
            </a:r>
          </a:p>
          <a:p>
            <a:r>
              <a:rPr lang="en-US" dirty="0"/>
              <a:t>May lead to disordering in the events </a:t>
            </a:r>
          </a:p>
          <a:p>
            <a:endParaRPr lang="en-IN" dirty="0"/>
          </a:p>
        </p:txBody>
      </p:sp>
      <p:sp>
        <p:nvSpPr>
          <p:cNvPr id="4" name="Text Placeholder 3"/>
          <p:cNvSpPr>
            <a:spLocks noGrp="1"/>
          </p:cNvSpPr>
          <p:nvPr>
            <p:ph type="body" sz="quarter" idx="14"/>
          </p:nvPr>
        </p:nvSpPr>
        <p:spPr/>
        <p:txBody>
          <a:bodyPr/>
          <a:lstStyle/>
          <a:p>
            <a:r>
              <a:rPr lang="en-US" dirty="0"/>
              <a:t>Clock Synchronization</a:t>
            </a:r>
          </a:p>
          <a:p>
            <a:endParaRPr lang="en-IN" dirty="0"/>
          </a:p>
        </p:txBody>
      </p:sp>
    </p:spTree>
    <p:extLst>
      <p:ext uri="{BB962C8B-B14F-4D97-AF65-F5344CB8AC3E}">
        <p14:creationId xmlns:p14="http://schemas.microsoft.com/office/powerpoint/2010/main" val="33640764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cs typeface="Arial" charset="0"/>
              </a:rPr>
              <a:t>Distributed State Management(4)</a:t>
            </a:r>
            <a:endParaRPr lang="en-IN" dirty="0"/>
          </a:p>
        </p:txBody>
      </p:sp>
      <p:sp>
        <p:nvSpPr>
          <p:cNvPr id="3" name="Text Placeholder 2"/>
          <p:cNvSpPr>
            <a:spLocks noGrp="1"/>
          </p:cNvSpPr>
          <p:nvPr>
            <p:ph type="body" sz="quarter" idx="13"/>
          </p:nvPr>
        </p:nvSpPr>
        <p:spPr/>
        <p:txBody>
          <a:bodyPr/>
          <a:lstStyle/>
          <a:p>
            <a:r>
              <a:rPr lang="en-US" dirty="0"/>
              <a:t>State in distributed system has to be consistent in any case of failure</a:t>
            </a:r>
          </a:p>
          <a:p>
            <a:r>
              <a:rPr lang="en-US" dirty="0" err="1"/>
              <a:t>Paxos</a:t>
            </a:r>
            <a:r>
              <a:rPr lang="en-US" dirty="0"/>
              <a:t> algorithm or Multi-</a:t>
            </a:r>
            <a:r>
              <a:rPr lang="en-US" dirty="0" err="1"/>
              <a:t>Paxos</a:t>
            </a:r>
            <a:r>
              <a:rPr lang="en-US" dirty="0"/>
              <a:t> helps in maintaining the state</a:t>
            </a:r>
          </a:p>
          <a:p>
            <a:r>
              <a:rPr lang="en-US" dirty="0"/>
              <a:t>But notoriously difficult to implement</a:t>
            </a:r>
          </a:p>
          <a:p>
            <a:r>
              <a:rPr lang="en-US" dirty="0"/>
              <a:t>Recommended to use systems that already has implementations for the same</a:t>
            </a:r>
          </a:p>
          <a:p>
            <a:endParaRPr lang="en-IN" dirty="0"/>
          </a:p>
        </p:txBody>
      </p:sp>
      <p:sp>
        <p:nvSpPr>
          <p:cNvPr id="4" name="Text Placeholder 3"/>
          <p:cNvSpPr>
            <a:spLocks noGrp="1"/>
          </p:cNvSpPr>
          <p:nvPr>
            <p:ph type="body" sz="quarter" idx="14"/>
          </p:nvPr>
        </p:nvSpPr>
        <p:spPr/>
        <p:txBody>
          <a:bodyPr/>
          <a:lstStyle/>
          <a:p>
            <a:r>
              <a:rPr lang="en-US" dirty="0"/>
              <a:t>Consistency in applications state</a:t>
            </a:r>
          </a:p>
          <a:p>
            <a:endParaRPr lang="en-IN" dirty="0"/>
          </a:p>
        </p:txBody>
      </p:sp>
    </p:spTree>
    <p:extLst>
      <p:ext uri="{BB962C8B-B14F-4D97-AF65-F5344CB8AC3E}">
        <p14:creationId xmlns:p14="http://schemas.microsoft.com/office/powerpoint/2010/main" val="1907061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charset="0"/>
                <a:cs typeface="Arial" charset="0"/>
              </a:rPr>
              <a:t>Example System</a:t>
            </a:r>
            <a:endParaRPr lang="en-IN" dirty="0"/>
          </a:p>
        </p:txBody>
      </p:sp>
      <p:sp>
        <p:nvSpPr>
          <p:cNvPr id="3" name="Text Placeholder 2"/>
          <p:cNvSpPr>
            <a:spLocks noGrp="1"/>
          </p:cNvSpPr>
          <p:nvPr>
            <p:ph type="body" sz="quarter" idx="13"/>
          </p:nvPr>
        </p:nvSpPr>
        <p:spPr/>
        <p:txBody>
          <a:bodyPr/>
          <a:lstStyle/>
          <a:p>
            <a:r>
              <a:rPr lang="en-US" dirty="0"/>
              <a:t>Designed at Yahoo!</a:t>
            </a:r>
          </a:p>
          <a:p>
            <a:r>
              <a:rPr lang="en-US" dirty="0"/>
              <a:t>Distributed co-ordination service to manage large set of hosts</a:t>
            </a:r>
          </a:p>
          <a:p>
            <a:r>
              <a:rPr lang="en-US" dirty="0"/>
              <a:t>Simple architecture and API to manage a service in a distributed environment</a:t>
            </a:r>
          </a:p>
          <a:p>
            <a:r>
              <a:rPr lang="en-US" dirty="0"/>
              <a:t>Standard for organized service used by Hadoop, </a:t>
            </a:r>
            <a:r>
              <a:rPr lang="en-US" dirty="0" err="1"/>
              <a:t>HBase</a:t>
            </a:r>
            <a:r>
              <a:rPr lang="en-US" dirty="0"/>
              <a:t>, and other distributed frameworks</a:t>
            </a:r>
          </a:p>
          <a:p>
            <a:endParaRPr lang="en-IN" dirty="0"/>
          </a:p>
        </p:txBody>
      </p:sp>
      <p:sp>
        <p:nvSpPr>
          <p:cNvPr id="4" name="Text Placeholder 3"/>
          <p:cNvSpPr>
            <a:spLocks noGrp="1"/>
          </p:cNvSpPr>
          <p:nvPr>
            <p:ph type="body" sz="quarter" idx="14"/>
          </p:nvPr>
        </p:nvSpPr>
        <p:spPr/>
        <p:txBody>
          <a:bodyPr/>
          <a:lstStyle/>
          <a:p>
            <a:r>
              <a:rPr lang="en-US" dirty="0"/>
              <a:t>Apache </a:t>
            </a:r>
            <a:r>
              <a:rPr lang="en-US" dirty="0" err="1"/>
              <a:t>ZooKeeper</a:t>
            </a:r>
            <a:endParaRPr lang="en-US" dirty="0"/>
          </a:p>
          <a:p>
            <a:endParaRPr lang="en-IN" dirty="0"/>
          </a:p>
        </p:txBody>
      </p:sp>
      <p:pic>
        <p:nvPicPr>
          <p:cNvPr id="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38600" y="3124200"/>
            <a:ext cx="6372225"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6283483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2F12238A47FFD45821235F014964B92" ma:contentTypeVersion="7" ma:contentTypeDescription="Create a new document." ma:contentTypeScope="" ma:versionID="524f645c567f48f68415b738ed3c3e5a">
  <xsd:schema xmlns:xsd="http://www.w3.org/2001/XMLSchema" xmlns:xs="http://www.w3.org/2001/XMLSchema" xmlns:p="http://schemas.microsoft.com/office/2006/metadata/properties" xmlns:ns2="62c752f1-bd77-4b32-bcd5-44afe1204fc4" targetNamespace="http://schemas.microsoft.com/office/2006/metadata/properties" ma:root="true" ma:fieldsID="ad7003b6bdea35659c5076b91058063b" ns2:_="">
    <xsd:import namespace="62c752f1-bd77-4b32-bcd5-44afe1204fc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2c752f1-bd77-4b32-bcd5-44afe1204fc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BE68A9E-FCA9-4A13-B5BA-BA00DCA8AEF5}"/>
</file>

<file path=customXml/itemProps2.xml><?xml version="1.0" encoding="utf-8"?>
<ds:datastoreItem xmlns:ds="http://schemas.openxmlformats.org/officeDocument/2006/customXml" ds:itemID="{C2CD8B8A-E011-4FCC-9C94-20CA41C684B2}"/>
</file>

<file path=customXml/itemProps3.xml><?xml version="1.0" encoding="utf-8"?>
<ds:datastoreItem xmlns:ds="http://schemas.openxmlformats.org/officeDocument/2006/customXml" ds:itemID="{6D4A8745-5412-4A39-A971-BE364E0BDBBA}"/>
</file>

<file path=docProps/app.xml><?xml version="1.0" encoding="utf-8"?>
<Properties xmlns="http://schemas.openxmlformats.org/officeDocument/2006/extended-properties" xmlns:vt="http://schemas.openxmlformats.org/officeDocument/2006/docPropsVTypes">
  <Template>Office Theme</Template>
  <TotalTime>3189</TotalTime>
  <Words>2441</Words>
  <Application>Microsoft Office PowerPoint</Application>
  <PresentationFormat>Widescreen</PresentationFormat>
  <Paragraphs>362</Paragraphs>
  <Slides>43</Slides>
  <Notes>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vt:lpstr>
      <vt:lpstr>Calibri</vt:lpstr>
      <vt:lpstr>Calibri Light</vt:lpstr>
      <vt:lpstr>Helvetica</vt:lpstr>
      <vt:lpstr>Helvetica Light</vt:lpstr>
      <vt:lpstr>Wingdings</vt:lpstr>
      <vt:lpstr>Office Theme</vt:lpstr>
      <vt:lpstr>Service Configuration and Coordination Systems</vt:lpstr>
      <vt:lpstr> Distributed Applications </vt:lpstr>
      <vt:lpstr> Motivation for Configuration and Coordination System </vt:lpstr>
      <vt:lpstr> Motivation for Configuration and Coordination System (2) </vt:lpstr>
      <vt:lpstr> Distributed State Management </vt:lpstr>
      <vt:lpstr>Distributed State Management (2)</vt:lpstr>
      <vt:lpstr>Distributed State Management(3)</vt:lpstr>
      <vt:lpstr>Distributed State Management(4)</vt:lpstr>
      <vt:lpstr>Example System</vt:lpstr>
      <vt:lpstr> Apache ZooKeeper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lpstr>Real Time System Characteristics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Prakash G</cp:lastModifiedBy>
  <cp:revision>235</cp:revision>
  <dcterms:created xsi:type="dcterms:W3CDTF">2018-10-16T06:13:57Z</dcterms:created>
  <dcterms:modified xsi:type="dcterms:W3CDTF">2024-06-29T10:44:33Z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0x010100C2F12238A47FFD45821235F014964B92</vt:lpwstr>
  </property>
</Properties>
</file>

<file path=docProps/thumbnail.jpeg>
</file>